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4"/>
  </p:notesMasterIdLst>
  <p:handoutMasterIdLst>
    <p:handoutMasterId r:id="rId45"/>
  </p:handoutMasterIdLst>
  <p:sldIdLst>
    <p:sldId id="256" r:id="rId2"/>
    <p:sldId id="466" r:id="rId3"/>
    <p:sldId id="444" r:id="rId4"/>
    <p:sldId id="445" r:id="rId5"/>
    <p:sldId id="409" r:id="rId6"/>
    <p:sldId id="447" r:id="rId7"/>
    <p:sldId id="335" r:id="rId8"/>
    <p:sldId id="405" r:id="rId9"/>
    <p:sldId id="363" r:id="rId10"/>
    <p:sldId id="342" r:id="rId11"/>
    <p:sldId id="391" r:id="rId12"/>
    <p:sldId id="448" r:id="rId13"/>
    <p:sldId id="344" r:id="rId14"/>
    <p:sldId id="449" r:id="rId15"/>
    <p:sldId id="392" r:id="rId16"/>
    <p:sldId id="452" r:id="rId17"/>
    <p:sldId id="411" r:id="rId18"/>
    <p:sldId id="450" r:id="rId19"/>
    <p:sldId id="413" r:id="rId20"/>
    <p:sldId id="258" r:id="rId21"/>
    <p:sldId id="415" r:id="rId22"/>
    <p:sldId id="417" r:id="rId23"/>
    <p:sldId id="422" r:id="rId24"/>
    <p:sldId id="423" r:id="rId25"/>
    <p:sldId id="425" r:id="rId26"/>
    <p:sldId id="426" r:id="rId27"/>
    <p:sldId id="427" r:id="rId28"/>
    <p:sldId id="429" r:id="rId29"/>
    <p:sldId id="561" r:id="rId30"/>
    <p:sldId id="434" r:id="rId31"/>
    <p:sldId id="454" r:id="rId32"/>
    <p:sldId id="460" r:id="rId33"/>
    <p:sldId id="461" r:id="rId34"/>
    <p:sldId id="462" r:id="rId35"/>
    <p:sldId id="463" r:id="rId36"/>
    <p:sldId id="464" r:id="rId37"/>
    <p:sldId id="465" r:id="rId38"/>
    <p:sldId id="442" r:id="rId39"/>
    <p:sldId id="345" r:id="rId40"/>
    <p:sldId id="451" r:id="rId41"/>
    <p:sldId id="562" r:id="rId42"/>
    <p:sldId id="56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7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82"/>
    <p:restoredTop sz="66644"/>
  </p:normalViewPr>
  <p:slideViewPr>
    <p:cSldViewPr snapToGrid="0" snapToObjects="1">
      <p:cViewPr>
        <p:scale>
          <a:sx n="83" d="100"/>
          <a:sy n="83" d="100"/>
        </p:scale>
        <p:origin x="1064" y="232"/>
      </p:cViewPr>
      <p:guideLst>
        <p:guide orient="horz" pos="2184"/>
        <p:guide pos="3744"/>
      </p:guideLst>
    </p:cSldViewPr>
  </p:slideViewPr>
  <p:notesTextViewPr>
    <p:cViewPr>
      <p:scale>
        <a:sx n="170" d="100"/>
        <a:sy n="17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8/23/20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8/23/20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to the third session, on Data Visualization. I’m Stephan Kadauke from the Children's Hospital of Philadelphia.</a:t>
            </a:r>
          </a:p>
        </p:txBody>
      </p:sp>
      <p:sp>
        <p:nvSpPr>
          <p:cNvPr id="4" name="Slide Number Placeholder 3"/>
          <p:cNvSpPr>
            <a:spLocks noGrp="1"/>
          </p:cNvSpPr>
          <p:nvPr>
            <p:ph type="sldNum" sz="quarter" idx="5"/>
          </p:nvPr>
        </p:nvSpPr>
        <p:spPr/>
        <p:txBody>
          <a:bodyPr/>
          <a:lstStyle/>
          <a:p>
            <a:fld id="{0A193586-FEB5-7C43-8F44-7EFAE4EECA28}" type="slidenum">
              <a:rPr lang="en-US" smtClean="0"/>
              <a:t>1</a:t>
            </a:fld>
            <a:endParaRPr lang="en-US"/>
          </a:p>
        </p:txBody>
      </p:sp>
    </p:spTree>
    <p:extLst>
      <p:ext uri="{BB962C8B-B14F-4D97-AF65-F5344CB8AC3E}">
        <p14:creationId xmlns:p14="http://schemas.microsoft.com/office/powerpoint/2010/main" val="1055615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lot of information. Let’s try to consolidate this into a more general template. Here’s a template for making </a:t>
            </a:r>
            <a:r>
              <a:rPr lang="en-US" i="1" dirty="0"/>
              <a:t>any</a:t>
            </a:r>
            <a:r>
              <a:rPr lang="en-US" i="0" dirty="0"/>
              <a:t> kind of graph with ggplot2. </a:t>
            </a:r>
            <a:endParaRPr lang="en-US" dirty="0"/>
          </a:p>
          <a:p>
            <a:endParaRPr lang="en-US" dirty="0"/>
          </a:p>
          <a:p>
            <a:r>
              <a:rPr lang="en-US" dirty="0"/>
              <a:t>You start with the code written in </a:t>
            </a:r>
            <a:r>
              <a:rPr lang="en-US" b="1" dirty="0"/>
              <a:t>black</a:t>
            </a:r>
            <a:r>
              <a:rPr lang="en-US" dirty="0"/>
              <a:t> – black is constant part - and fill in the details written in </a:t>
            </a:r>
            <a:r>
              <a:rPr lang="en-US" b="1" dirty="0"/>
              <a:t>blue</a:t>
            </a:r>
            <a:r>
              <a:rPr lang="en-US" dirty="0"/>
              <a:t>.</a:t>
            </a:r>
          </a:p>
          <a:p>
            <a:endParaRPr lang="en-US" b="0" baseline="0" dirty="0"/>
          </a:p>
          <a:p>
            <a:r>
              <a:rPr lang="en-US" b="0" baseline="0" dirty="0"/>
              <a:t>The first detail is a tidy data frame &lt;- this contains the data you want to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00223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I mean by “tidy” data frame? </a:t>
            </a:r>
          </a:p>
          <a:p>
            <a:endParaRPr lang="en-US" dirty="0"/>
          </a:p>
          <a:p>
            <a:r>
              <a:rPr lang="en-US" dirty="0"/>
              <a:t>A data set can take on a lot of different shapes. But there is one shape that is best suited for data analysis, and that shape is called ”tidy.” </a:t>
            </a:r>
          </a:p>
          <a:p>
            <a:endParaRPr lang="en-US" dirty="0"/>
          </a:p>
          <a:p>
            <a:pPr marL="171450" indent="-171450">
              <a:buFont typeface="Arial" panose="020B0604020202020204" pitchFamily="34" charset="0"/>
              <a:buChar char="•"/>
            </a:pPr>
            <a:r>
              <a:rPr lang="en-US" dirty="0"/>
              <a:t>A data set is tidy if: each variable is in its own column,</a:t>
            </a:r>
          </a:p>
          <a:p>
            <a:pPr marL="171450" indent="-171450">
              <a:buFont typeface="Arial" panose="020B0604020202020204" pitchFamily="34" charset="0"/>
              <a:buChar char="•"/>
            </a:pPr>
            <a:r>
              <a:rPr lang="en-US" dirty="0"/>
              <a:t>Each observation is in its own row, and</a:t>
            </a:r>
          </a:p>
          <a:p>
            <a:pPr marL="171450" indent="-171450">
              <a:buFont typeface="Arial" panose="020B0604020202020204" pitchFamily="34" charset="0"/>
              <a:buChar char="•"/>
            </a:pPr>
            <a:r>
              <a:rPr lang="en-US" dirty="0"/>
              <a:t>Each value is in its own cell.</a:t>
            </a:r>
          </a:p>
          <a:p>
            <a:pPr marL="171450" indent="-171450">
              <a:buFont typeface="Arial" panose="020B0604020202020204" pitchFamily="34" charset="0"/>
              <a:buChar char="•"/>
            </a:pPr>
            <a:endParaRPr lang="en-US" dirty="0"/>
          </a:p>
          <a:p>
            <a:r>
              <a:rPr lang="en-US" dirty="0"/>
              <a:t>The opposite of “tidy” is often called “messy.” And often times a lot of the data analysis work is to convert “messy” data into “tidy data.” But for now, fortunately for us, the </a:t>
            </a:r>
            <a:r>
              <a:rPr lang="en-US" dirty="0" err="1"/>
              <a:t>covid_testing</a:t>
            </a:r>
            <a:r>
              <a:rPr lang="en-US" dirty="0"/>
              <a:t> data set is tidy already. </a:t>
            </a:r>
          </a:p>
          <a:p>
            <a:endParaRPr lang="en-US" dirty="0"/>
          </a:p>
          <a:p>
            <a:r>
              <a:rPr lang="en-US" dirty="0"/>
              <a:t>You’ll revisit the concept of “tidy” tomorrow. </a:t>
            </a:r>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676334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pick </a:t>
            </a:r>
            <a:r>
              <a:rPr lang="en-US" b="0" baseline="0" dirty="0"/>
              <a:t>a </a:t>
            </a:r>
            <a:r>
              <a:rPr lang="en-US" b="1" baseline="0" dirty="0" err="1"/>
              <a:t>geom</a:t>
            </a:r>
            <a:r>
              <a:rPr lang="en-US" b="1" baseline="0" dirty="0"/>
              <a:t> </a:t>
            </a:r>
            <a:r>
              <a:rPr lang="en-US" b="0" baseline="0" dirty="0"/>
              <a:t>function… this is how you tell R what kind of plot you want to create.</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31087977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We’ll go into more detail about what </a:t>
            </a:r>
            <a:r>
              <a:rPr lang="en-US" baseline="0" dirty="0" err="1"/>
              <a:t>geom</a:t>
            </a:r>
            <a:r>
              <a:rPr lang="en-US" baseline="0" dirty="0"/>
              <a:t> functions are, but for now, just know that you need to tell </a:t>
            </a:r>
            <a:r>
              <a:rPr lang="en-US" baseline="0" dirty="0" err="1"/>
              <a:t>ggplot</a:t>
            </a:r>
            <a:r>
              <a:rPr lang="en-US" baseline="0" dirty="0"/>
              <a:t> what type of graph you want, and you do that by picking the right </a:t>
            </a:r>
            <a:r>
              <a:rPr lang="en-US" b="1" baseline="0" dirty="0" err="1"/>
              <a:t>geom</a:t>
            </a:r>
            <a:r>
              <a:rPr lang="en-US" baseline="0" dirty="0"/>
              <a:t>_ function.</a:t>
            </a:r>
          </a:p>
          <a:p>
            <a:endParaRPr lang="en-US" baseline="0" dirty="0"/>
          </a:p>
          <a:p>
            <a:r>
              <a:rPr lang="en-US" baseline="0" dirty="0"/>
              <a:t>Here are a couple of useful </a:t>
            </a:r>
            <a:r>
              <a:rPr lang="en-US" baseline="0" dirty="0" err="1"/>
              <a:t>geom</a:t>
            </a:r>
            <a:r>
              <a:rPr lang="en-US" baseline="0" dirty="0"/>
              <a:t> functions for visualizing clinical data, but there are many more. With these 6 you can make histograms, bar plots, scatter plots, dot plots, boxplots, and line graphs.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20360754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baseline="0" dirty="0"/>
              <a:t>The third and last step is to write “aesthetic mappings”. This is where you tell R how you want the columns of the data frame represented as graphical markings on the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231687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an aesthetic and what’s an aesthetic mapping? </a:t>
            </a:r>
          </a:p>
          <a:p>
            <a:endParaRPr lang="en-US" dirty="0"/>
          </a:p>
          <a:p>
            <a:r>
              <a:rPr lang="en-US" dirty="0"/>
              <a:t>An </a:t>
            </a:r>
            <a:r>
              <a:rPr lang="en-US" b="1" dirty="0"/>
              <a:t>aesthetic</a:t>
            </a:r>
            <a:r>
              <a:rPr lang="en-US" dirty="0"/>
              <a:t> is a thing that we can perceive about a data element on a graphic, such as its position on an x/y grid, but also other features such as for example its color.</a:t>
            </a:r>
          </a:p>
          <a:p>
            <a:endParaRPr lang="en-US" dirty="0"/>
          </a:p>
          <a:p>
            <a:r>
              <a:rPr lang="en-US" dirty="0"/>
              <a:t>An </a:t>
            </a:r>
            <a:r>
              <a:rPr lang="en-US" b="1" dirty="0"/>
              <a:t>aesthetic mapping </a:t>
            </a:r>
            <a:r>
              <a:rPr lang="en-US" dirty="0"/>
              <a:t>is how you tell R how you want to represent the columns of a data frame on the plot.</a:t>
            </a:r>
          </a:p>
          <a:p>
            <a:endParaRPr lang="en-US" dirty="0"/>
          </a:p>
          <a:p>
            <a:r>
              <a:rPr lang="en-US" dirty="0"/>
              <a:t>For example: consider this data frame with 3 columns: a, b, and c; and this x/y grid.</a:t>
            </a:r>
          </a:p>
          <a:p>
            <a:endParaRPr lang="en-US" dirty="0"/>
          </a:p>
          <a:p>
            <a:pPr marL="171450" indent="-171450">
              <a:buFont typeface="Arial" panose="020B0604020202020204" pitchFamily="34" charset="0"/>
              <a:buChar char="•"/>
            </a:pPr>
            <a:r>
              <a:rPr lang="en-US" dirty="0"/>
              <a:t>The aesthetic mapping above defines that </a:t>
            </a:r>
            <a:r>
              <a:rPr lang="en-US" b="1" dirty="0"/>
              <a:t>x</a:t>
            </a:r>
            <a:r>
              <a:rPr lang="en-US" dirty="0"/>
              <a:t> axis position of each marking should be derived from the "</a:t>
            </a:r>
            <a:r>
              <a:rPr lang="en-US" b="1" dirty="0"/>
              <a:t>a</a:t>
            </a:r>
            <a:r>
              <a:rPr lang="en-US" dirty="0"/>
              <a:t>" column</a:t>
            </a:r>
          </a:p>
          <a:p>
            <a:pPr marL="171450" indent="-171450">
              <a:buFont typeface="Arial" panose="020B0604020202020204" pitchFamily="34" charset="0"/>
              <a:buChar char="•"/>
            </a:pPr>
            <a:r>
              <a:rPr lang="en-US" dirty="0"/>
              <a:t>The </a:t>
            </a:r>
            <a:r>
              <a:rPr lang="en-US" b="1" dirty="0"/>
              <a:t>y</a:t>
            </a:r>
            <a:r>
              <a:rPr lang="en-US" dirty="0"/>
              <a:t> axis position from the "</a:t>
            </a:r>
            <a:r>
              <a:rPr lang="en-US" b="1" dirty="0"/>
              <a:t>b</a:t>
            </a:r>
            <a:r>
              <a:rPr lang="en-US" dirty="0"/>
              <a:t>" column</a:t>
            </a:r>
          </a:p>
          <a:p>
            <a:pPr marL="171450" indent="-171450">
              <a:buFont typeface="Arial" panose="020B0604020202020204" pitchFamily="34" charset="0"/>
              <a:buChar char="•"/>
            </a:pPr>
            <a:r>
              <a:rPr lang="en-US" dirty="0"/>
              <a:t>And that the </a:t>
            </a:r>
            <a:r>
              <a:rPr lang="en-US" b="1" dirty="0"/>
              <a:t>color </a:t>
            </a:r>
            <a:r>
              <a:rPr lang="en-US" dirty="0"/>
              <a:t>should come from the "</a:t>
            </a:r>
            <a:r>
              <a:rPr lang="en-US" b="1" dirty="0"/>
              <a:t>c</a:t>
            </a:r>
            <a:r>
              <a:rPr lang="en-US" dirty="0"/>
              <a:t>" column. </a:t>
            </a:r>
          </a:p>
          <a:p>
            <a:pPr marL="171450" indent="-171450">
              <a:buFont typeface="Arial" panose="020B0604020202020204" pitchFamily="34" charset="0"/>
              <a:buChar char="•"/>
            </a:pPr>
            <a:r>
              <a:rPr lang="en-US" dirty="0"/>
              <a:t>As a result, you get the following graph, which visually encodes all the information from those 3 columns in the data frame. (R automatically figures out reasonable axis limits and a color scale, but you can manually fine tune this manually.)</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Aesthetics are a powerful and fundamental concept in the grammar of graphics so let’s do a Your Turn to explore this idea a little further.</a:t>
            </a:r>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963111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the print outs, don’t look at the next page!)</a:t>
            </a:r>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23573289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 Don’t include in PDF deck ***</a:t>
            </a:r>
          </a:p>
          <a:p>
            <a:endParaRPr lang="en-US" dirty="0"/>
          </a:p>
          <a:p>
            <a:r>
              <a:rPr lang="en-US" dirty="0"/>
              <a:t>So there’s actually a lot, and they depend on the kind of plot you’re making. For example, for a line graph you can define line width and line type, and for scatter plots you can define the shape of the dots. Picking the best aesthetics for your graph is as much an art as it is a science, and again I recommend Claus Wilke’s Fundamentals of Data Visualization for a great introduction to this topic.</a:t>
            </a:r>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3951672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recap. To make any kind of graph, you start with the template and…</a:t>
            </a:r>
          </a:p>
          <a:p>
            <a:endParaRPr lang="en-US" b="0" baseline="0" dirty="0"/>
          </a:p>
          <a:p>
            <a:pPr marL="228600" indent="-228600">
              <a:buFont typeface="+mj-lt"/>
              <a:buAutoNum type="arabicPeriod"/>
            </a:pPr>
            <a:r>
              <a:rPr lang="en-US" b="0" baseline="0" dirty="0"/>
              <a:t>Choose a tidy data frame (this contains the data you want to plot),</a:t>
            </a:r>
          </a:p>
          <a:p>
            <a:pPr marL="228600" indent="-228600">
              <a:buAutoNum type="arabicPeriod"/>
            </a:pPr>
            <a:r>
              <a:rPr lang="en-US" b="0" baseline="0" dirty="0"/>
              <a:t>Pick a </a:t>
            </a:r>
            <a:r>
              <a:rPr lang="en-US" b="0" baseline="0" dirty="0" err="1"/>
              <a:t>geom</a:t>
            </a:r>
            <a:r>
              <a:rPr lang="en-US" b="0" baseline="0" dirty="0"/>
              <a:t> function (this is the type of plot you want to create), and </a:t>
            </a:r>
          </a:p>
          <a:p>
            <a:pPr marL="228600" indent="-228600">
              <a:buAutoNum type="arabicPeriod"/>
            </a:pPr>
            <a:r>
              <a:rPr lang="en-US" b="0" baseline="0" dirty="0"/>
              <a:t>Write aesthetic mappings (this is where you map data columns to position, color, and other features of the graph)</a:t>
            </a:r>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18992534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Breakouts for about 7 minutes ** </a:t>
            </a:r>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4241998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started, let’s take another look at the COVID testing data frame that Joe introduced earlier.</a:t>
            </a:r>
          </a:p>
          <a:p>
            <a:endParaRPr lang="en-US" dirty="0"/>
          </a:p>
          <a:p>
            <a:r>
              <a:rPr lang="en-US" dirty="0"/>
              <a:t>You might remember that it had a lot of rows and columns. </a:t>
            </a:r>
          </a:p>
          <a:p>
            <a:endParaRPr lang="en-US" dirty="0"/>
          </a:p>
          <a:p>
            <a:r>
              <a:rPr lang="en-US" dirty="0"/>
              <a:t>Each row represents a single COVID19 lab test that was run at the Children’s Hospital of Philadelphia. This is actually a completely synthetic dataset in which none of the entries are actual patient data but it’s modeled to represent the underlying pattern on testing that was done at CHOP since the beginning of the pandemic. </a:t>
            </a:r>
          </a:p>
          <a:p>
            <a:endParaRPr lang="en-US" dirty="0"/>
          </a:p>
          <a:p>
            <a:r>
              <a:rPr lang="en-US" dirty="0"/>
              <a:t>The </a:t>
            </a:r>
            <a:r>
              <a:rPr lang="en-US" b="1" dirty="0" err="1"/>
              <a:t>pan_day</a:t>
            </a:r>
            <a:r>
              <a:rPr lang="en-US" b="1" dirty="0"/>
              <a:t> </a:t>
            </a:r>
            <a:r>
              <a:rPr lang="en-US" dirty="0"/>
              <a:t>variable represents the day of testing, starting with 0 at the beginning of the pandemic which was sometime in late February. So by just glancing at the first couple rows you can see a few things right away: there was only one test on the 4</a:t>
            </a:r>
            <a:r>
              <a:rPr lang="en-US" baseline="30000" dirty="0"/>
              <a:t>th</a:t>
            </a:r>
            <a:r>
              <a:rPr lang="en-US" dirty="0"/>
              <a:t> day, then 2 on the 7</a:t>
            </a:r>
            <a:r>
              <a:rPr lang="en-US" baseline="30000" dirty="0"/>
              <a:t>th</a:t>
            </a:r>
            <a:r>
              <a:rPr lang="en-US" dirty="0"/>
              <a:t>, 3 on the 8</a:t>
            </a:r>
            <a:r>
              <a:rPr lang="en-US" baseline="30000" dirty="0"/>
              <a:t>th</a:t>
            </a:r>
            <a:r>
              <a:rPr lang="en-US" dirty="0"/>
              <a:t>, and even more on the 9</a:t>
            </a:r>
            <a:r>
              <a:rPr lang="en-US" baseline="30000" dirty="0"/>
              <a:t>th</a:t>
            </a:r>
            <a:r>
              <a:rPr lang="en-US" dirty="0"/>
              <a:t> … so it seems that there is a gradual ramp up in testing. Also, of you look at the </a:t>
            </a:r>
            <a:r>
              <a:rPr lang="en-US" b="1" dirty="0"/>
              <a:t>result </a:t>
            </a:r>
            <a:r>
              <a:rPr lang="en-US" b="0" dirty="0"/>
              <a:t>column you can see that all tests early on were negative. </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5850179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spend the next few minutes on an important conceptual distinction about how you can define aesthetics in your plot.</a:t>
            </a:r>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29899790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this plot. It’s the same as the one you’ve created at the beginning of the session, except the bars are blue, not black. So the difference is the “</a:t>
            </a:r>
            <a:r>
              <a:rPr lang="en-US" b="1" dirty="0"/>
              <a:t>fill” aesthetic</a:t>
            </a:r>
            <a:r>
              <a:rPr lang="en-US" b="0" dirty="0"/>
              <a:t>. But we’re not really </a:t>
            </a:r>
            <a:r>
              <a:rPr lang="en-US" b="1" dirty="0"/>
              <a:t>mapping</a:t>
            </a:r>
            <a:r>
              <a:rPr lang="en-US" b="0" dirty="0"/>
              <a:t> the fill aesthetic to a variable here, because all bars are the same fill color. They don’t represent the values of a variable of a data frame. Instead, we’re </a:t>
            </a:r>
            <a:r>
              <a:rPr lang="en-US" b="1" dirty="0"/>
              <a:t>setting</a:t>
            </a:r>
            <a:r>
              <a:rPr lang="en-US" b="0" dirty="0"/>
              <a:t> it to a constant value, the color blue. Let’s look at how you can do this with </a:t>
            </a:r>
            <a:r>
              <a:rPr lang="en-US" b="0" dirty="0" err="1"/>
              <a:t>ggplot</a:t>
            </a:r>
            <a:r>
              <a:rPr lang="en-US" b="0"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552469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breakouts, you just </a:t>
            </a:r>
            <a:r>
              <a:rPr lang="en-US" b="1" dirty="0"/>
              <a:t>mapped </a:t>
            </a:r>
            <a:r>
              <a:rPr lang="en-US" b="0" dirty="0"/>
              <a:t>the fill aesthetic to the </a:t>
            </a:r>
            <a:r>
              <a:rPr lang="en-US" b="1" dirty="0"/>
              <a:t>result</a:t>
            </a:r>
            <a:r>
              <a:rPr lang="en-US" b="0" dirty="0"/>
              <a:t> variable, by writing ”fill = result” inside the </a:t>
            </a:r>
            <a:r>
              <a:rPr lang="en-US" b="1" dirty="0" err="1"/>
              <a:t>aes</a:t>
            </a:r>
            <a:r>
              <a:rPr lang="en-US" b="0" dirty="0"/>
              <a:t> function, highlighted here in red.</a:t>
            </a:r>
          </a:p>
          <a:p>
            <a:endParaRPr lang="en-US" b="0" dirty="0"/>
          </a:p>
          <a:p>
            <a:r>
              <a:rPr lang="en-US" b="0" dirty="0"/>
              <a:t>The general rule is: if an aesthetic is defined </a:t>
            </a:r>
            <a:r>
              <a:rPr lang="en-US" b="1" dirty="0"/>
              <a:t>inside of the </a:t>
            </a:r>
            <a:r>
              <a:rPr lang="en-US" b="1" dirty="0" err="1"/>
              <a:t>aes</a:t>
            </a:r>
            <a:r>
              <a:rPr lang="en-US" b="0" dirty="0"/>
              <a:t> function then that aesthetic gets </a:t>
            </a:r>
            <a:r>
              <a:rPr lang="en-US" b="1" dirty="0"/>
              <a:t>mapped </a:t>
            </a:r>
            <a:r>
              <a:rPr lang="en-US" b="0" dirty="0"/>
              <a:t>to a </a:t>
            </a:r>
            <a:r>
              <a:rPr lang="en-US" b="1" dirty="0"/>
              <a:t>variable </a:t>
            </a:r>
            <a:r>
              <a:rPr lang="en-US" b="0" dirty="0"/>
              <a:t>(or column).</a:t>
            </a:r>
          </a:p>
          <a:p>
            <a:endParaRPr lang="en-US" b="0"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34711099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aesthetic is defined </a:t>
            </a:r>
            <a:r>
              <a:rPr lang="en-US" b="1" dirty="0"/>
              <a:t>outside of the </a:t>
            </a:r>
            <a:r>
              <a:rPr lang="en-US" b="1" dirty="0" err="1"/>
              <a:t>aes</a:t>
            </a:r>
            <a:r>
              <a:rPr lang="en-US" b="1" dirty="0"/>
              <a:t> function</a:t>
            </a:r>
            <a:r>
              <a:rPr lang="en-US" b="0" dirty="0"/>
              <a:t> (but still inside of the </a:t>
            </a:r>
            <a:r>
              <a:rPr lang="en-US" b="1" dirty="0" err="1"/>
              <a:t>geom</a:t>
            </a:r>
            <a:r>
              <a:rPr lang="en-US" b="0" dirty="0"/>
              <a:t> function) – then it’s set to a constant value, like “blue”. R knows a lot of different colors by their English name. </a:t>
            </a:r>
          </a:p>
          <a:p>
            <a:endParaRPr lang="en-US" b="0" dirty="0"/>
          </a:p>
          <a:p>
            <a:pPr marL="171450" indent="-171450">
              <a:buFont typeface="Arial" panose="020B0604020202020204" pitchFamily="34" charset="0"/>
              <a:buChar char="•"/>
            </a:pPr>
            <a:r>
              <a:rPr lang="en-US" b="0" dirty="0"/>
              <a:t>Color names need to be put into quotes.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30861559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recap </a:t>
            </a:r>
            <a:r>
              <a:rPr lang="en-US" b="1" dirty="0"/>
              <a:t>setting</a:t>
            </a:r>
            <a:r>
              <a:rPr lang="en-US" dirty="0"/>
              <a:t> vs </a:t>
            </a:r>
            <a:r>
              <a:rPr lang="en-US" b="1" dirty="0"/>
              <a:t>mapping</a:t>
            </a:r>
            <a:r>
              <a:rPr lang="en-US" dirty="0"/>
              <a:t> aesthetics:</a:t>
            </a:r>
          </a:p>
          <a:p>
            <a:endParaRPr lang="en-US" dirty="0"/>
          </a:p>
          <a:p>
            <a:r>
              <a:rPr lang="en-US" dirty="0"/>
              <a:t>If you define an aesthetic </a:t>
            </a:r>
            <a:r>
              <a:rPr lang="en-US" b="1" dirty="0"/>
              <a:t>inside</a:t>
            </a:r>
            <a:r>
              <a:rPr lang="en-US" dirty="0"/>
              <a:t> </a:t>
            </a:r>
            <a:r>
              <a:rPr lang="en-US" dirty="0" err="1"/>
              <a:t>aes</a:t>
            </a:r>
            <a:r>
              <a:rPr lang="en-US" dirty="0"/>
              <a:t>() -&gt; aesthetic gets </a:t>
            </a:r>
            <a:r>
              <a:rPr lang="en-US" b="1" dirty="0"/>
              <a:t>mapped</a:t>
            </a:r>
            <a:r>
              <a:rPr lang="en-US" dirty="0"/>
              <a:t> to a </a:t>
            </a:r>
            <a:r>
              <a:rPr lang="en-US" b="1" dirty="0"/>
              <a:t>variable of the data frame</a:t>
            </a:r>
          </a:p>
          <a:p>
            <a:r>
              <a:rPr lang="en-US" dirty="0"/>
              <a:t>If you define an aesthetic </a:t>
            </a:r>
            <a:r>
              <a:rPr lang="en-US" b="1" dirty="0"/>
              <a:t>outside</a:t>
            </a:r>
            <a:r>
              <a:rPr lang="en-US" dirty="0"/>
              <a:t> </a:t>
            </a:r>
            <a:r>
              <a:rPr lang="en-US" dirty="0" err="1"/>
              <a:t>aes</a:t>
            </a:r>
            <a:r>
              <a:rPr lang="en-US" dirty="0"/>
              <a:t>() -&gt; aesthetic gets </a:t>
            </a:r>
            <a:r>
              <a:rPr lang="en-US" b="1" dirty="0"/>
              <a:t>set</a:t>
            </a:r>
            <a:r>
              <a:rPr lang="en-US" dirty="0"/>
              <a:t> to </a:t>
            </a:r>
            <a:r>
              <a:rPr lang="en-US" b="1" dirty="0"/>
              <a:t>constant value</a:t>
            </a:r>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6389720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briefly looked at </a:t>
            </a:r>
            <a:r>
              <a:rPr lang="en-US" dirty="0" err="1"/>
              <a:t>geom</a:t>
            </a:r>
            <a:r>
              <a:rPr lang="en-US" dirty="0"/>
              <a:t>_ functions earlier and you might now appreciate how that makes it so easy to switch out one type of graph for another. But let’s dive a bit deeper into the concept of </a:t>
            </a:r>
            <a:r>
              <a:rPr lang="en-US" dirty="0" err="1"/>
              <a:t>geom</a:t>
            </a:r>
            <a:r>
              <a:rPr lang="en-US" dirty="0"/>
              <a:t> functions.</a:t>
            </a:r>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27771750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these two plots. How are they similar?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The x axis is the same, </a:t>
            </a:r>
            <a:r>
              <a:rPr lang="en-US" dirty="0" err="1"/>
              <a:t>pan_day</a:t>
            </a:r>
            <a:r>
              <a:rPr lang="en-US" dirty="0"/>
              <a:t>, </a:t>
            </a:r>
          </a:p>
          <a:p>
            <a:pPr marL="0" indent="0">
              <a:buFont typeface="Arial" panose="020B0604020202020204" pitchFamily="34" charset="0"/>
              <a:buNone/>
            </a:pPr>
            <a:r>
              <a:rPr lang="en-US" dirty="0"/>
              <a:t>* and the y axis as well, count. </a:t>
            </a:r>
          </a:p>
          <a:p>
            <a:pPr marL="0" indent="0">
              <a:buFont typeface="Arial" panose="020B0604020202020204" pitchFamily="34" charset="0"/>
              <a:buNone/>
            </a:pPr>
            <a:r>
              <a:rPr lang="en-US" dirty="0"/>
              <a:t>* Actually, the underlying </a:t>
            </a:r>
            <a:r>
              <a:rPr lang="en-US" b="1" dirty="0"/>
              <a:t>data</a:t>
            </a:r>
            <a:r>
              <a:rPr lang="en-US" b="0" dirty="0"/>
              <a:t> is the same as well.</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14044196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a:t>
            </a:r>
            <a:r>
              <a:rPr lang="en-US" b="1" dirty="0"/>
              <a:t>different</a:t>
            </a:r>
            <a:r>
              <a:rPr lang="en-US" b="0" dirty="0"/>
              <a:t> is that on the </a:t>
            </a:r>
            <a:r>
              <a:rPr lang="en-US" b="1" dirty="0"/>
              <a:t>left, </a:t>
            </a:r>
            <a:r>
              <a:rPr lang="en-US" b="0" dirty="0"/>
              <a:t>the data is shown as a histogram, and on the right, it’s shown as what’s called a frequency polygon. </a:t>
            </a:r>
          </a:p>
          <a:p>
            <a:endParaRPr lang="en-US" b="0" dirty="0"/>
          </a:p>
          <a:p>
            <a:r>
              <a:rPr lang="en-US" b="0" dirty="0"/>
              <a:t>* So a </a:t>
            </a:r>
            <a:r>
              <a:rPr lang="en-US" b="0" dirty="0" err="1"/>
              <a:t>geom</a:t>
            </a:r>
            <a:r>
              <a:rPr lang="en-US" b="0" dirty="0"/>
              <a:t> function is a function that, given the data, and aesthetic mappings, generates the </a:t>
            </a:r>
            <a:r>
              <a:rPr lang="en-US" b="1" dirty="0"/>
              <a:t>geometric object</a:t>
            </a:r>
            <a:r>
              <a:rPr lang="en-US" b="0" dirty="0"/>
              <a:t> used to represent the data.</a:t>
            </a:r>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3511111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Breakouts (about 5 min) **</a:t>
            </a: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8985912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covered up to this point,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Analyzing data with with Excel, or similar spreadsheet software, can compromise data quality, and may ultimately lead to patient harm. This is because Excel does not record user interactions and it’s easy to make simple errors that can be very difficult to uncover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Instead, you could use a reproducible workflow in which the entire analysis is automated with computer code, and we looked at how doing that can improve your confidence in the validity of an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finally, we defined “computational document” as documents that have executable code inside of them and we went over how computational documents are a key ingredient of reproducible workflows. </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166593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I’m going to ask you to imagine what the following plot would look like: </a:t>
            </a:r>
            <a:r>
              <a:rPr lang="en-US" b="0" dirty="0"/>
              <a:t>…</a:t>
            </a:r>
          </a:p>
          <a:p>
            <a:r>
              <a:rPr lang="en-US" b="0" dirty="0"/>
              <a:t>…</a:t>
            </a:r>
          </a:p>
          <a:p>
            <a:r>
              <a:rPr lang="en-US" b="0" dirty="0"/>
              <a:t>So just take a few seconds and try to visualize this graph in your mind or doodle it on a piece of paper in front of you.</a:t>
            </a:r>
          </a:p>
          <a:p>
            <a:endParaRPr lang="en-US" b="0" dirty="0"/>
          </a:p>
          <a:p>
            <a:r>
              <a:rPr lang="en-US" b="0" dirty="0"/>
              <a:t>Everybody have an idea? Click “yes” to let me know to go on!</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0031140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last part of this session, I want to show a few additional things you can do with </a:t>
            </a:r>
            <a:r>
              <a:rPr lang="en-US" dirty="0" err="1"/>
              <a:t>ggplot</a:t>
            </a:r>
            <a:r>
              <a:rPr lang="en-US" dirty="0"/>
              <a:t>, without going into much detail.</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30370700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 plot you’ve created in the console, you can go to the Plots pane on the bottom right of the RStudio window, click export, and select Save as Image.</a:t>
            </a:r>
          </a:p>
          <a:p>
            <a:endParaRPr lang="en-US" dirty="0"/>
          </a:p>
          <a:p>
            <a:r>
              <a:rPr lang="en-US" dirty="0"/>
              <a:t>- To save a plot you’ve created by running some code inside an R notebook, you can right-click and select “Save image as”</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16469857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only scratched the surface of what you can do with </a:t>
            </a:r>
            <a:r>
              <a:rPr lang="en-US" dirty="0" err="1"/>
              <a:t>ggplots</a:t>
            </a:r>
            <a:r>
              <a:rPr lang="en-US" dirty="0"/>
              <a:t>, especially when you combine them with data wrangling tools that you’ll learn about tomorrow. For example, you can change how overlapping objects are arranged, for example from a stacked histogram to side-by-side bars.</a:t>
            </a:r>
          </a:p>
          <a:p>
            <a:endParaRPr lang="en-US" dirty="0"/>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4086392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use different themes which affect how non-data elements such as axes, gridlines, and background appear.</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32938750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customize color scales.</a:t>
            </a:r>
          </a:p>
          <a:p>
            <a:endParaRPr lang="en-US" dirty="0"/>
          </a:p>
          <a:p>
            <a:endParaRPr lang="en-US" dirty="0"/>
          </a:p>
          <a:p>
            <a:r>
              <a:rPr lang="en-US" dirty="0"/>
              <a:t>library(</a:t>
            </a:r>
            <a:r>
              <a:rPr lang="en-US" dirty="0" err="1"/>
              <a:t>colorspace</a:t>
            </a:r>
            <a:r>
              <a:rPr lang="en-US" dirty="0"/>
              <a:t>)</a:t>
            </a:r>
          </a:p>
          <a:p>
            <a:endParaRPr lang="en-US" dirty="0"/>
          </a:p>
          <a:p>
            <a:r>
              <a:rPr lang="en-US" dirty="0"/>
              <a:t>cols &lt;- c(</a:t>
            </a:r>
          </a:p>
          <a:p>
            <a:r>
              <a:rPr lang="en-US" dirty="0"/>
              <a:t>  "invalid" = "grey80",</a:t>
            </a:r>
          </a:p>
          <a:p>
            <a:r>
              <a:rPr lang="en-US" dirty="0"/>
              <a:t>  </a:t>
            </a:r>
            <a:r>
              <a:rPr lang="en-US" dirty="0" err="1"/>
              <a:t>qualitative_hcl</a:t>
            </a:r>
            <a:r>
              <a:rPr lang="en-US" dirty="0"/>
              <a:t>(2, palette = "dark3")</a:t>
            </a:r>
          </a:p>
          <a:p>
            <a:r>
              <a:rPr lang="en-US" dirty="0"/>
              <a:t>)</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a:t>
            </a: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1102628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facet your plot. That means, breaking it into sub-plots by another variable, for example gender or location in the hospital.</a:t>
            </a:r>
          </a:p>
          <a:p>
            <a:endParaRPr lang="en-US" dirty="0"/>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33450697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easily make radial plots or geographical maps.</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2886533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you can add titles, subtitles, or annotations, and change the axis labels or the appearance.</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 +</a:t>
            </a:r>
          </a:p>
          <a:p>
            <a:r>
              <a:rPr lang="en-US" dirty="0"/>
              <a:t>  </a:t>
            </a:r>
            <a:r>
              <a:rPr lang="en-US" dirty="0" err="1"/>
              <a:t>ggtitle</a:t>
            </a:r>
            <a:r>
              <a:rPr lang="en-US" dirty="0"/>
              <a:t>(</a:t>
            </a:r>
          </a:p>
          <a:p>
            <a:r>
              <a:rPr lang="en-US" dirty="0"/>
              <a:t>    label = "COVID19 test volume",</a:t>
            </a:r>
          </a:p>
          <a:p>
            <a:r>
              <a:rPr lang="en-US" dirty="0"/>
              <a:t>    subtitle = "Displayed in polar coordinates, mostly to show off ggplot2"</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15074710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elements, like position adjustments, themes, color scales, facets, coordinate systems, and text can be added to a </a:t>
            </a:r>
            <a:r>
              <a:rPr lang="en-US" dirty="0" err="1"/>
              <a:t>ggplot</a:t>
            </a:r>
            <a:r>
              <a:rPr lang="en-US" dirty="0"/>
              <a:t> command in the same way that we added a second </a:t>
            </a:r>
            <a:r>
              <a:rPr lang="en-US" dirty="0" err="1"/>
              <a:t>geom</a:t>
            </a:r>
            <a:r>
              <a:rPr lang="en-US" dirty="0"/>
              <a:t> layer – by writing a plus sign followed by a theme function, a scale function, a facet function, etc. You can find out about these functions on the Data Visualization Cheat Sheet.</a:t>
            </a:r>
          </a:p>
        </p:txBody>
      </p:sp>
      <p:sp>
        <p:nvSpPr>
          <p:cNvPr id="4" name="Slide Number Placeholder 3"/>
          <p:cNvSpPr>
            <a:spLocks noGrp="1"/>
          </p:cNvSpPr>
          <p:nvPr>
            <p:ph type="sldNum" sz="quarter" idx="5"/>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19677436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ggplot2 Cheat</a:t>
            </a:r>
            <a:r>
              <a:rPr lang="en-US" baseline="0" dirty="0"/>
              <a:t> Sheet which is in the Resources section of the course website is great to have on hand as you’re exploring your data with </a:t>
            </a:r>
            <a:r>
              <a:rPr lang="en-US" baseline="0" dirty="0" err="1"/>
              <a:t>ggplot</a:t>
            </a:r>
            <a:r>
              <a:rPr lang="en-US" baseline="0" dirty="0"/>
              <a:t>. It reviews the basic template for building any plot and also list the most useful </a:t>
            </a:r>
            <a:r>
              <a:rPr lang="en-US" baseline="0" dirty="0" err="1"/>
              <a:t>geom</a:t>
            </a:r>
            <a:r>
              <a:rPr lang="en-US" baseline="0" dirty="0"/>
              <a:t> functions.</a:t>
            </a:r>
          </a:p>
          <a:p>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3856299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I’ve asked you to imagine is a plot in which we have the count or the frequency of a test on the y axis, and that’s broken down along the pandemic day over the x axis. Anybody know the name of that type of plot that has the count of a thing on the y axis and the distribution of those counts along the x axis? </a:t>
            </a:r>
          </a:p>
          <a:p>
            <a:endParaRPr lang="en-US" dirty="0"/>
          </a:p>
          <a:p>
            <a:r>
              <a:rPr lang="en-US" dirty="0"/>
              <a:t>Go ahead and type into the chat!</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2356239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you’d like to learn more about which graphics are most effective in specific situations, I highly recommend taking a look at Fundamentals of Data Visualizations by Claus Wilke. This is a very readable and recent primer on data visualization and figure design, and it’s available for free at the address shown on the slide. No need to write it down, as it’s also listed in the Resources.</a:t>
            </a:r>
          </a:p>
        </p:txBody>
      </p:sp>
      <p:sp>
        <p:nvSpPr>
          <p:cNvPr id="4" name="Slide Number Placeholder 3"/>
          <p:cNvSpPr>
            <a:spLocks noGrp="1"/>
          </p:cNvSpPr>
          <p:nvPr>
            <p:ph type="sldNum" sz="quarter" idx="5"/>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39220152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1373890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Programmatically generating display tables, such as those for publication.</a:t>
            </a:r>
          </a:p>
          <a:p>
            <a:r>
              <a:rPr lang="en-US" dirty="0" err="1"/>
              <a:t>Gtsummary</a:t>
            </a:r>
            <a:r>
              <a:rPr lang="en-US" dirty="0"/>
              <a:t>: automates generation of summary tables, including calculation of p-values – from a tidy data set.</a:t>
            </a:r>
          </a:p>
        </p:txBody>
      </p:sp>
      <p:sp>
        <p:nvSpPr>
          <p:cNvPr id="4" name="Slide Number Placeholder 3"/>
          <p:cNvSpPr>
            <a:spLocks noGrp="1"/>
          </p:cNvSpPr>
          <p:nvPr>
            <p:ph type="sldNum" sz="quarter" idx="5"/>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1187500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build the histogram of </a:t>
            </a:r>
            <a:r>
              <a:rPr lang="en-US" dirty="0" err="1"/>
              <a:t>covid</a:t>
            </a:r>
            <a:r>
              <a:rPr lang="en-US" dirty="0"/>
              <a:t> tests by </a:t>
            </a:r>
            <a:r>
              <a:rPr lang="en-US" dirty="0" err="1"/>
              <a:t>pan_day</a:t>
            </a:r>
            <a:r>
              <a:rPr lang="en-US" dirty="0"/>
              <a:t>! What I’m going to ask you now is to go to your RStudio console, not the editor but the console, and type in the code starting with </a:t>
            </a:r>
            <a:r>
              <a:rPr lang="en-US" dirty="0" err="1"/>
              <a:t>ggplot</a:t>
            </a:r>
            <a:r>
              <a:rPr lang="en-US" dirty="0"/>
              <a:t> exactly as it’s written here. Let me know that you’re done by clicking “yes”!</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2153322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Is this what you get? Great.</a:t>
            </a:r>
          </a:p>
          <a:p>
            <a:endParaRPr lang="en-US" i="0" dirty="0"/>
          </a:p>
          <a:p>
            <a:r>
              <a:rPr lang="en-US" i="0" dirty="0"/>
              <a:t>- Actually, when you run this code, …</a:t>
            </a:r>
          </a:p>
          <a:p>
            <a:endParaRPr lang="en-US" i="0" dirty="0"/>
          </a:p>
          <a:p>
            <a:r>
              <a:rPr lang="en-US" i="0" dirty="0"/>
              <a:t>This is a useful message, and we will later on look at how to do that.</a:t>
            </a:r>
            <a:endParaRPr lang="en-US" i="1" dirty="0"/>
          </a:p>
          <a:p>
            <a:endParaRPr lang="en-US" i="1" dirty="0"/>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3372621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When I asked you to imagine what this plot might look like - the number of COVID tests that were performed on a given day over time – you might have imagined something like this. Initially you have very few tests that are being run, maybe because the pandemic hasn’t started yet and maybe also because the test isn’t yet broadly available. And at some point the number of tests shoots up and remains at a high level. But this simple visualization tells you so much more than that general shape. You can see that by 30 days, the testing ramp-up settles. And it tells you a few things you might not have expected and that may make you want to look at – like, there’s something going on with testing volume fluctuating after day 60.</a:t>
            </a:r>
          </a:p>
          <a:p>
            <a:endParaRPr lang="en-US" i="0" baseline="0" dirty="0"/>
          </a:p>
          <a:p>
            <a:r>
              <a:rPr lang="en-US" i="0" baseline="0" dirty="0"/>
              <a:t>None of this would be apparent from looking at a table with 15,000 rows.</a:t>
            </a:r>
          </a:p>
          <a:p>
            <a:endParaRPr lang="en-US" i="0" dirty="0"/>
          </a:p>
          <a:p>
            <a:r>
              <a:rPr lang="en-US" i="0" dirty="0"/>
              <a:t>So the point of this exercise is to realize that you might have some ideas about your data, but usually they are incomplete and often times they are wrong. If you don’t visualize the data you’re probably missing important information. Being able to visualize data </a:t>
            </a:r>
            <a:r>
              <a:rPr lang="en-US" b="1" i="0" dirty="0"/>
              <a:t>quickly </a:t>
            </a:r>
            <a:r>
              <a:rPr lang="en-US" i="0" dirty="0"/>
              <a:t>is critical for</a:t>
            </a:r>
            <a:r>
              <a:rPr lang="en-US" i="0" baseline="0" dirty="0"/>
              <a:t> understanding.</a:t>
            </a:r>
          </a:p>
        </p:txBody>
      </p:sp>
      <p:sp>
        <p:nvSpPr>
          <p:cNvPr id="4" name="Slide Number Placeholder 3"/>
          <p:cNvSpPr>
            <a:spLocks noGrp="1"/>
          </p:cNvSpPr>
          <p:nvPr>
            <p:ph type="sldNum" sz="quarter" idx="10"/>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1176179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We’ll be using the ggplot2 package for creating graphics. ggplot2 is </a:t>
            </a:r>
            <a:r>
              <a:rPr lang="en-US" i="0" baseline="0" dirty="0"/>
              <a:t>part of the </a:t>
            </a:r>
            <a:r>
              <a:rPr lang="en-US" i="0" baseline="0" dirty="0" err="1"/>
              <a:t>tidyverse</a:t>
            </a:r>
            <a:r>
              <a:rPr lang="en-US" i="0" baseline="0" dirty="0"/>
              <a:t> so it will get loaded when you load the </a:t>
            </a:r>
            <a:r>
              <a:rPr lang="en-US" i="0" baseline="0" dirty="0" err="1"/>
              <a:t>tidyverse</a:t>
            </a:r>
            <a:r>
              <a:rPr lang="en-US" i="0" baseline="0" dirty="0"/>
              <a:t> package.</a:t>
            </a:r>
            <a:endParaRPr lang="en-US" b="0" i="0" baseline="0" dirty="0"/>
          </a:p>
          <a:p>
            <a:endParaRPr lang="en-US" b="0" i="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GGplot</a:t>
            </a:r>
            <a:r>
              <a:rPr lang="en-US" sz="1200" b="0" i="0" kern="1200" dirty="0">
                <a:solidFill>
                  <a:schemeClr val="tx1"/>
                </a:solidFill>
                <a:effectLst/>
                <a:latin typeface="+mn-lt"/>
                <a:ea typeface="+mn-ea"/>
                <a:cs typeface="+mn-cs"/>
              </a:rPr>
              <a:t> provides a "grammar of graphics" for data visualization. The idea of having a “grammar” for something is actually pretty common in R and we’ll revisit this in the first session tomorrow on data transformation. Essentially, there should be a consistent way to build a any type of graph. This makes it easier to learn and also easier to for humans to read the code later and make sense of it. And that’s super important because most people who use R are not programmers.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a:t>
            </a:r>
            <a:r>
              <a:rPr lang="en-US" sz="1200" b="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idea of the grammar of graphics is that you should be able to specify </a:t>
            </a:r>
            <a:r>
              <a:rPr lang="en-US" sz="1200" b="1" i="0" kern="1200" dirty="0">
                <a:solidFill>
                  <a:schemeClr val="tx1"/>
                </a:solidFill>
                <a:effectLst/>
                <a:latin typeface="+mn-lt"/>
                <a:ea typeface="+mn-ea"/>
                <a:cs typeface="+mn-cs"/>
              </a:rPr>
              <a:t>any</a:t>
            </a:r>
            <a:r>
              <a:rPr lang="en-US" sz="1200" i="0" kern="1200" dirty="0">
                <a:solidFill>
                  <a:schemeClr val="tx1"/>
                </a:solidFill>
                <a:effectLst/>
                <a:latin typeface="+mn-lt"/>
                <a:ea typeface="+mn-ea"/>
                <a:cs typeface="+mn-cs"/>
              </a:rPr>
              <a:t> type of</a:t>
            </a:r>
            <a:r>
              <a:rPr lang="en-US" sz="120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graph by specifying the </a:t>
            </a:r>
            <a:r>
              <a:rPr lang="en-US" sz="1200" b="1" i="0" kern="1200" dirty="0">
                <a:solidFill>
                  <a:schemeClr val="tx1"/>
                </a:solidFill>
                <a:effectLst/>
                <a:latin typeface="+mn-lt"/>
                <a:ea typeface="+mn-ea"/>
                <a:cs typeface="+mn-cs"/>
              </a:rPr>
              <a:t>data </a:t>
            </a:r>
            <a:r>
              <a:rPr lang="en-US" sz="1200" b="0" i="0" kern="1200" dirty="0">
                <a:solidFill>
                  <a:schemeClr val="tx1"/>
                </a:solidFill>
                <a:effectLst/>
                <a:latin typeface="+mn-lt"/>
                <a:ea typeface="+mn-ea"/>
                <a:cs typeface="+mn-cs"/>
              </a:rPr>
              <a:t>that goes into it, a </a:t>
            </a:r>
            <a:r>
              <a:rPr lang="en-US" sz="1200" b="1" i="0" kern="1200" dirty="0">
                <a:solidFill>
                  <a:schemeClr val="tx1"/>
                </a:solidFill>
                <a:effectLst/>
                <a:latin typeface="+mn-lt"/>
                <a:ea typeface="+mn-ea"/>
                <a:cs typeface="+mn-cs"/>
              </a:rPr>
              <a:t>the </a:t>
            </a:r>
            <a:r>
              <a:rPr lang="en-US" sz="1200" b="1" i="0" kern="1200" baseline="0" dirty="0">
                <a:solidFill>
                  <a:schemeClr val="tx1"/>
                </a:solidFill>
                <a:effectLst/>
                <a:latin typeface="+mn-lt"/>
                <a:ea typeface="+mn-ea"/>
                <a:cs typeface="+mn-cs"/>
              </a:rPr>
              <a:t>type of graph </a:t>
            </a:r>
            <a:r>
              <a:rPr lang="en-US" sz="1200" b="0" i="0" kern="1200" baseline="0" dirty="0">
                <a:solidFill>
                  <a:schemeClr val="tx1"/>
                </a:solidFill>
                <a:effectLst/>
                <a:latin typeface="+mn-lt"/>
                <a:ea typeface="+mn-ea"/>
                <a:cs typeface="+mn-cs"/>
              </a:rPr>
              <a:t>that you want to make, </a:t>
            </a:r>
            <a:r>
              <a:rPr lang="en-US" sz="1200" b="0" i="0" kern="1200" dirty="0">
                <a:solidFill>
                  <a:schemeClr val="tx1"/>
                </a:solidFill>
                <a:effectLst/>
                <a:latin typeface="+mn-lt"/>
                <a:ea typeface="+mn-ea"/>
                <a:cs typeface="+mn-cs"/>
              </a:rPr>
              <a:t>and</a:t>
            </a:r>
            <a:r>
              <a:rPr lang="en-US" sz="1200" b="0" i="0" kern="1200" baseline="0" dirty="0">
                <a:solidFill>
                  <a:schemeClr val="tx1"/>
                </a:solidFill>
                <a:effectLst/>
                <a:latin typeface="+mn-lt"/>
                <a:ea typeface="+mn-ea"/>
                <a:cs typeface="+mn-cs"/>
              </a:rPr>
              <a:t> a</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mapping</a:t>
            </a:r>
            <a:r>
              <a:rPr lang="en-US" sz="1200" b="0" i="0" kern="1200" dirty="0">
                <a:solidFill>
                  <a:schemeClr val="tx1"/>
                </a:solidFill>
                <a:effectLst/>
                <a:latin typeface="+mn-lt"/>
                <a:ea typeface="+mn-ea"/>
                <a:cs typeface="+mn-cs"/>
              </a:rPr>
              <a:t> that describes how the data should</a:t>
            </a:r>
            <a:r>
              <a:rPr lang="en-US" sz="1200" b="0" i="0" kern="1200" baseline="0" dirty="0">
                <a:solidFill>
                  <a:schemeClr val="tx1"/>
                </a:solidFill>
                <a:effectLst/>
                <a:latin typeface="+mn-lt"/>
                <a:ea typeface="+mn-ea"/>
                <a:cs typeface="+mn-cs"/>
              </a:rPr>
              <a:t> be represented as visual marks on that graph.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Having a consistent grammar means that once you learn how to make a histogram that knowledge can be applied to make a scatter plot with little extra effort. This makes it easy to generate lots of different graphs quickly which helps you understand your data more quickly.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Also, ggplot2 graphs look great and can be used to generate publication-quality plots.</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141465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So here a quick analysis of how we just used </a:t>
            </a:r>
            <a:r>
              <a:rPr lang="en-US" i="0" baseline="0" dirty="0" err="1"/>
              <a:t>ggplot</a:t>
            </a:r>
            <a:r>
              <a:rPr lang="en-US" i="0" baseline="0" dirty="0"/>
              <a:t> to make that histogram. </a:t>
            </a:r>
          </a:p>
          <a:p>
            <a:endParaRPr lang="en-US" i="0" baseline="0" dirty="0"/>
          </a:p>
          <a:p>
            <a:pPr marL="171450" indent="-171450">
              <a:buFont typeface="Arial" charset="0"/>
              <a:buChar char="•"/>
            </a:pPr>
            <a:r>
              <a:rPr lang="en-US" i="0" baseline="0" dirty="0"/>
              <a:t>You can see that we give it a data frame, in this case, our </a:t>
            </a:r>
            <a:r>
              <a:rPr lang="en-US" b="1" i="0" baseline="0" dirty="0" err="1"/>
              <a:t>covid_testing</a:t>
            </a:r>
            <a:r>
              <a:rPr lang="en-US" i="0" baseline="0" dirty="0"/>
              <a:t> data</a:t>
            </a:r>
          </a:p>
          <a:p>
            <a:pPr marL="171450" indent="-171450">
              <a:buFont typeface="Arial" charset="0"/>
              <a:buChar char="•"/>
            </a:pPr>
            <a:r>
              <a:rPr lang="en-US" i="0" baseline="0" dirty="0"/>
              <a:t>We specify the type of plot, or “</a:t>
            </a:r>
            <a:r>
              <a:rPr lang="en-US" b="1" i="0" baseline="0" dirty="0" err="1"/>
              <a:t>geom</a:t>
            </a:r>
            <a:r>
              <a:rPr lang="en-US" i="0" baseline="0" dirty="0"/>
              <a:t>”, in this case, a histogram</a:t>
            </a:r>
          </a:p>
          <a:p>
            <a:pPr marL="171450" indent="-171450">
              <a:buFont typeface="Arial" charset="0"/>
              <a:buChar char="•"/>
            </a:pPr>
            <a:r>
              <a:rPr lang="en-US" i="0" baseline="0" dirty="0"/>
              <a:t>And we specify an </a:t>
            </a:r>
            <a:r>
              <a:rPr lang="en-US" b="1" i="0" baseline="0" dirty="0"/>
              <a:t>aesthetic mapping</a:t>
            </a:r>
            <a:r>
              <a:rPr lang="en-US" b="0" i="0" baseline="0" dirty="0"/>
              <a:t>. I</a:t>
            </a:r>
            <a:r>
              <a:rPr lang="en-US" i="0" baseline="0" dirty="0"/>
              <a:t>n this case, we’re saying that we want the </a:t>
            </a:r>
            <a:r>
              <a:rPr lang="en-US" b="1" i="0" baseline="0" dirty="0"/>
              <a:t>x axis</a:t>
            </a:r>
            <a:r>
              <a:rPr lang="en-US" b="0" i="0" baseline="0" dirty="0"/>
              <a:t> to represent the </a:t>
            </a:r>
            <a:r>
              <a:rPr lang="en-US" b="1" i="0" baseline="0" dirty="0" err="1"/>
              <a:t>pan_day</a:t>
            </a:r>
            <a:r>
              <a:rPr lang="en-US" b="1" i="0" baseline="0" dirty="0"/>
              <a:t>. </a:t>
            </a:r>
            <a:r>
              <a:rPr lang="en-US" b="0" i="0" baseline="0" dirty="0"/>
              <a:t>Since this is a histogram, I don’t have to specify the y axis, because in a histogram the y axis is always the count of cases, which for </a:t>
            </a:r>
            <a:r>
              <a:rPr lang="en-US" b="0" i="0" baseline="0" dirty="0" err="1"/>
              <a:t>covid_testing</a:t>
            </a:r>
            <a:r>
              <a:rPr lang="en-US" b="0" i="0" baseline="0" dirty="0"/>
              <a:t> is the count of tests in a particular bin. </a:t>
            </a:r>
            <a:endParaRPr lang="en-US" i="0" baseline="0" dirty="0"/>
          </a:p>
          <a:p>
            <a:pPr marL="171450" indent="-171450">
              <a:buFont typeface="Arial" charset="0"/>
              <a:buChar char="•"/>
            </a:pPr>
            <a:r>
              <a:rPr lang="en-US" i="0" baseline="0" dirty="0"/>
              <a:t>A few more details to note: you always start a plot with the </a:t>
            </a:r>
            <a:r>
              <a:rPr lang="en-US" b="1" i="0" baseline="0" dirty="0" err="1"/>
              <a:t>ggplot</a:t>
            </a:r>
            <a:r>
              <a:rPr lang="en-US" i="0" baseline="0" dirty="0"/>
              <a:t>() function</a:t>
            </a:r>
          </a:p>
          <a:p>
            <a:pPr marL="171450" indent="-171450">
              <a:buFont typeface="Arial" charset="0"/>
              <a:buChar char="•"/>
            </a:pPr>
            <a:r>
              <a:rPr lang="en-US" i="0" baseline="0" dirty="0"/>
              <a:t>To connect the </a:t>
            </a:r>
            <a:r>
              <a:rPr lang="en-US" i="0" baseline="0" dirty="0" err="1"/>
              <a:t>ggplot</a:t>
            </a:r>
            <a:r>
              <a:rPr lang="en-US" i="0" baseline="0" dirty="0"/>
              <a:t> function to the </a:t>
            </a:r>
            <a:r>
              <a:rPr lang="en-US" i="0" baseline="0" dirty="0" err="1"/>
              <a:t>geom</a:t>
            </a:r>
            <a:r>
              <a:rPr lang="en-US" i="0" baseline="0" dirty="0"/>
              <a:t> function you use a ‘+’ sign which you usually put at the end of the line, followed by a newline.</a:t>
            </a:r>
          </a:p>
          <a:p>
            <a:pPr marL="171450" indent="-171450">
              <a:buFont typeface="Arial" charset="0"/>
              <a:buChar char="•"/>
            </a:pPr>
            <a:r>
              <a:rPr lang="en-US" i="0" baseline="0" dirty="0"/>
              <a:t>And the mappings need to go inside the </a:t>
            </a:r>
            <a:r>
              <a:rPr lang="en-US" b="1" i="0" baseline="0" dirty="0" err="1"/>
              <a:t>aes</a:t>
            </a:r>
            <a:r>
              <a:rPr lang="en-US" b="1" i="0" baseline="0" dirty="0"/>
              <a:t>() </a:t>
            </a:r>
            <a:r>
              <a:rPr lang="en-US" i="0" baseline="0" dirty="0"/>
              <a:t>function. “AES” is for “aesthetic mapping”.</a:t>
            </a:r>
          </a:p>
          <a:p>
            <a:pPr marL="171450" indent="-171450">
              <a:buFont typeface="Arial" charset="0"/>
              <a:buChar char="•"/>
            </a:pPr>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093732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E6A3669-D41F-2445-BE9B-C4DA3C38E69A}" type="datetime1">
              <a:rPr lang="en-US" smtClean="0">
                <a:solidFill>
                  <a:prstClr val="black">
                    <a:lumMod val="95000"/>
                    <a:lumOff val="5000"/>
                  </a:prstClr>
                </a:solidFill>
              </a:rPr>
              <a:t>8/23/20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40389307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0215470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59F2D3-3D4C-3049-8C44-7ABD49A8FF5B}" type="datetime1">
              <a:rPr lang="en-US" smtClean="0">
                <a:solidFill>
                  <a:prstClr val="black">
                    <a:lumMod val="95000"/>
                    <a:lumOff val="5000"/>
                  </a:prstClr>
                </a:solidFill>
              </a:rPr>
              <a:t>8/23/20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childTnLst>
        </p:cTn>
      </p:par>
    </p:tnLst>
  </p:timing>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9FA429-F9AD-DF49-BDB4-8A2A57DF7445}" type="datetime1">
              <a:rPr lang="en-US" smtClean="0">
                <a:solidFill>
                  <a:prstClr val="black">
                    <a:lumMod val="95000"/>
                    <a:lumOff val="5000"/>
                  </a:prstClr>
                </a:solidFill>
              </a:rPr>
              <a:t>8/23/20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013586-4BB0-014D-8710-740062C6FD74}" type="datetime1">
              <a:rPr lang="en-US" smtClean="0">
                <a:solidFill>
                  <a:prstClr val="black">
                    <a:lumMod val="95000"/>
                    <a:lumOff val="5000"/>
                  </a:prstClr>
                </a:solidFill>
              </a:rPr>
              <a:t>8/23/20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FEAC25-7A55-EF43-A21B-4CC34B8FC611}" type="datetime1">
              <a:rPr lang="en-US" smtClean="0">
                <a:solidFill>
                  <a:prstClr val="black">
                    <a:lumMod val="95000"/>
                    <a:lumOff val="5000"/>
                  </a:prstClr>
                </a:solidFill>
              </a:rPr>
              <a:t>8/23/20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4C7DDB-0609-0043-BED5-6358FA21890F}" type="datetime1">
              <a:rPr lang="en-US" smtClean="0">
                <a:solidFill>
                  <a:prstClr val="black">
                    <a:lumMod val="95000"/>
                    <a:lumOff val="5000"/>
                  </a:prstClr>
                </a:solidFill>
              </a:rPr>
              <a:t>8/23/20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4BDE91-1356-2440-B9D9-46A675FED685}" type="datetime1">
              <a:rPr lang="en-US" smtClean="0">
                <a:solidFill>
                  <a:prstClr val="black">
                    <a:lumMod val="95000"/>
                    <a:lumOff val="5000"/>
                  </a:prstClr>
                </a:solidFill>
              </a:rPr>
              <a:t>8/23/20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627D77-1BF9-6645-9829-FB60EC2271C2}" type="datetime1">
              <a:rPr lang="en-US" smtClean="0">
                <a:solidFill>
                  <a:prstClr val="black">
                    <a:lumMod val="95000"/>
                    <a:lumOff val="5000"/>
                  </a:prstClr>
                </a:solidFill>
              </a:rPr>
              <a:t>8/23/20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7635B3-D80F-E84B-ACF5-F2D57E7ADFDD}" type="datetime1">
              <a:rPr lang="en-US" smtClean="0">
                <a:solidFill>
                  <a:prstClr val="black">
                    <a:lumMod val="95000"/>
                    <a:lumOff val="5000"/>
                  </a:prstClr>
                </a:solidFill>
              </a:rPr>
              <a:t>8/23/20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5">
            <a:extLst>
              <a:ext uri="{FF2B5EF4-FFF2-40B4-BE49-F238E27FC236}">
                <a16:creationId xmlns:a16="http://schemas.microsoft.com/office/drawing/2014/main" id="{6145EECD-8ECA-C84F-A738-990D5A776457}"/>
              </a:ext>
            </a:extLst>
          </p:cNvPr>
          <p:cNvSpPr txBox="1">
            <a:spLocks/>
          </p:cNvSpPr>
          <p:nvPr userDrawn="1"/>
        </p:nvSpPr>
        <p:spPr>
          <a:xfrm>
            <a:off x="10830988" y="6470704"/>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9FCBFB-9E1F-7F47-80EE-CA8D7CEAF237}" type="datetime1">
              <a:rPr lang="en-US" smtClean="0">
                <a:solidFill>
                  <a:prstClr val="black">
                    <a:lumMod val="95000"/>
                    <a:lumOff val="5000"/>
                  </a:prstClr>
                </a:solidFill>
              </a:rPr>
              <a:t>8/23/20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E7BB01DA-ED2F-7A4E-B337-3429CDF71AC5}"/>
              </a:ext>
            </a:extLst>
          </p:cNvPr>
          <p:cNvSpPr txBox="1">
            <a:spLocks/>
          </p:cNvSpPr>
          <p:nvPr userDrawn="1"/>
        </p:nvSpPr>
        <p:spPr>
          <a:xfrm>
            <a:off x="10837332" y="6469930"/>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56019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1306750"/>
            <a:ext cx="4754880" cy="50026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1306750"/>
            <a:ext cx="4754880" cy="50026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FCB5A45-435A-B143-9729-43F0E05EA903}" type="datetime1">
              <a:rPr lang="en-US" smtClean="0">
                <a:solidFill>
                  <a:prstClr val="black">
                    <a:lumMod val="95000"/>
                    <a:lumOff val="5000"/>
                  </a:prstClr>
                </a:solidFill>
              </a:rPr>
              <a:t>8/23/20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2560" y="1393378"/>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377682"/>
            <a:ext cx="4754880" cy="39316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989320" y="1393378"/>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377682"/>
            <a:ext cx="4754880" cy="39316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35B1096-A70F-A94F-8ABC-53802E7AEE3A}" type="datetime1">
              <a:rPr lang="en-US" smtClean="0">
                <a:solidFill>
                  <a:prstClr val="black">
                    <a:lumMod val="95000"/>
                    <a:lumOff val="5000"/>
                  </a:prstClr>
                </a:solidFill>
              </a:rPr>
              <a:t>8/23/20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B047302-66DD-134C-B466-56C2FE60CA5C}" type="datetime1">
              <a:rPr lang="en-US" smtClean="0">
                <a:solidFill>
                  <a:prstClr val="black">
                    <a:lumMod val="95000"/>
                    <a:lumOff val="5000"/>
                  </a:prstClr>
                </a:solidFill>
              </a:rPr>
              <a:t>8/23/20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45430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42132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64681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328286"/>
            <a:ext cx="9720073" cy="4981074"/>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13645F5-B614-944F-ACC3-8DEC1F00C955}" type="datetime1">
              <a:rPr lang="en-US" smtClean="0">
                <a:solidFill>
                  <a:prstClr val="black">
                    <a:lumMod val="95000"/>
                    <a:lumOff val="5000"/>
                  </a:prstClr>
                </a:solidFill>
              </a:rPr>
              <a:t>8/23/20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7" r:id="rId8"/>
    <p:sldLayoutId id="2147483678" r:id="rId9"/>
    <p:sldLayoutId id="2147483679" r:id="rId10"/>
    <p:sldLayoutId id="2147483680" r:id="rId11"/>
    <p:sldLayoutId id="2147483674" r:id="rId12"/>
    <p:sldLayoutId id="2147483676" r:id="rId13"/>
    <p:sldLayoutId id="2147483668" r:id="rId14"/>
    <p:sldLayoutId id="2147483669" r:id="rId15"/>
    <p:sldLayoutId id="2147483670" r:id="rId16"/>
    <p:sldLayoutId id="2147483671" r:id="rId17"/>
    <p:sldLayoutId id="2147483672" r:id="rId18"/>
  </p:sldLayoutIdLst>
  <p:hf hdr="0" ftr="0" dt="0"/>
  <p:txStyles>
    <p:titleStyle>
      <a:lvl1pPr algn="ctr" defTabSz="914400" rtl="0" eaLnBrk="1" latinLnBrk="0" hangingPunct="1">
        <a:lnSpc>
          <a:spcPct val="80000"/>
        </a:lnSpc>
        <a:spcBef>
          <a:spcPct val="0"/>
        </a:spcBef>
        <a:buNone/>
        <a:defRPr sz="50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2.tiff"/><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2.tiff"/><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hyperlink" Target="https://serialmentor.com/dataviz/index.html"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4.tiff"/></Relationships>
</file>

<file path=ppt/slides/_rels/slide1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26.tif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28.tiff"/></Relationships>
</file>

<file path=ppt/slides/_rels/slide27.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28.tif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8" Type="http://schemas.openxmlformats.org/officeDocument/2006/relationships/image" Target="../media/image25.tiff"/><Relationship Id="rId3" Type="http://schemas.openxmlformats.org/officeDocument/2006/relationships/image" Target="../media/image11.emf"/><Relationship Id="rId7" Type="http://schemas.openxmlformats.org/officeDocument/2006/relationships/image" Target="../media/image28.tiff"/><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image" Target="../media/image27.tiff"/><Relationship Id="rId5" Type="http://schemas.openxmlformats.org/officeDocument/2006/relationships/image" Target="../media/image24.tiff"/><Relationship Id="rId4" Type="http://schemas.openxmlformats.org/officeDocument/2006/relationships/image" Target="../media/image29.png"/><Relationship Id="rId9" Type="http://schemas.openxmlformats.org/officeDocument/2006/relationships/image" Target="../media/image26.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14.xml"/><Relationship Id="rId4" Type="http://schemas.openxmlformats.org/officeDocument/2006/relationships/hyperlink" Target="https://serialmentor.com/dataviz"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42.tiff"/><Relationship Id="rId4" Type="http://schemas.openxmlformats.org/officeDocument/2006/relationships/image" Target="../media/image41.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rmAutofit/>
          </a:bodyPr>
          <a:lstStyle/>
          <a:p>
            <a:r>
              <a:rPr lang="en-US" sz="7200" b="1" dirty="0"/>
              <a:t>Visualize</a:t>
            </a:r>
            <a:endParaRPr lang="en-US" sz="7200" dirty="0"/>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dirty="0"/>
              <a:t>Stephan Kadauke</a:t>
            </a:r>
          </a:p>
          <a:p>
            <a:r>
              <a:rPr lang="en-US" sz="2800" dirty="0"/>
              <a:t>R/Medicine 2020</a:t>
            </a:r>
          </a:p>
        </p:txBody>
      </p:sp>
    </p:spTree>
    <p:extLst>
      <p:ext uri="{BB962C8B-B14F-4D97-AF65-F5344CB8AC3E}">
        <p14:creationId xmlns:p14="http://schemas.microsoft.com/office/powerpoint/2010/main" val="501313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
        <p:nvSpPr>
          <p:cNvPr id="15" name="TextBox 14"/>
          <p:cNvSpPr txBox="1"/>
          <p:nvPr/>
        </p:nvSpPr>
        <p:spPr>
          <a:xfrm>
            <a:off x="7061201" y="4912901"/>
            <a:ext cx="3683000"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spTree>
    <p:extLst>
      <p:ext uri="{BB962C8B-B14F-4D97-AF65-F5344CB8AC3E}">
        <p14:creationId xmlns:p14="http://schemas.microsoft.com/office/powerpoint/2010/main" val="493811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normAutofit fontScale="90000"/>
          </a:bodyPr>
          <a:lstStyle/>
          <a:p>
            <a:r>
              <a:rPr lang="en-US" dirty="0"/>
              <a:t>1. Pick a “Tidy” Data Frame</a:t>
            </a:r>
          </a:p>
        </p:txBody>
      </p:sp>
      <p:sp>
        <p:nvSpPr>
          <p:cNvPr id="5" name="TextBox 4">
            <a:extLst>
              <a:ext uri="{FF2B5EF4-FFF2-40B4-BE49-F238E27FC236}">
                <a16:creationId xmlns:a16="http://schemas.microsoft.com/office/drawing/2014/main" id="{8B9EE787-05C3-BA4D-A790-C6EA3B853815}"/>
              </a:ext>
            </a:extLst>
          </p:cNvPr>
          <p:cNvSpPr txBox="1"/>
          <p:nvPr/>
        </p:nvSpPr>
        <p:spPr>
          <a:xfrm>
            <a:off x="7489371" y="6272784"/>
            <a:ext cx="4032069" cy="369332"/>
          </a:xfrm>
          <a:prstGeom prst="rect">
            <a:avLst/>
          </a:prstGeom>
          <a:noFill/>
        </p:spPr>
        <p:txBody>
          <a:bodyPr wrap="square" rtlCol="0">
            <a:spAutoFit/>
          </a:bodyPr>
          <a:lstStyle/>
          <a:p>
            <a:r>
              <a:rPr lang="en-US" dirty="0"/>
              <a:t>Wickham H. </a:t>
            </a:r>
            <a:r>
              <a:rPr lang="en-US" b="1" dirty="0"/>
              <a:t>Tidy Data</a:t>
            </a:r>
            <a:r>
              <a:rPr lang="en-US" dirty="0"/>
              <a:t>. </a:t>
            </a:r>
            <a:r>
              <a:rPr lang="en-US" i="1" dirty="0"/>
              <a:t>J Stat Soft</a:t>
            </a:r>
            <a:r>
              <a:rPr lang="en-US" dirty="0"/>
              <a:t> 2014.</a:t>
            </a:r>
          </a:p>
        </p:txBody>
      </p:sp>
    </p:spTree>
    <p:extLst>
      <p:ext uri="{BB962C8B-B14F-4D97-AF65-F5344CB8AC3E}">
        <p14:creationId xmlns:p14="http://schemas.microsoft.com/office/powerpoint/2010/main" val="404158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sp>
        <p:nvSpPr>
          <p:cNvPr id="8" name="Rounded Rectangular Callout 7"/>
          <p:cNvSpPr/>
          <p:nvPr/>
        </p:nvSpPr>
        <p:spPr>
          <a:xfrm>
            <a:off x="4054908" y="1759777"/>
            <a:ext cx="2856879" cy="1246648"/>
          </a:xfrm>
          <a:prstGeom prst="wedgeRoundRectCallout">
            <a:avLst>
              <a:gd name="adj1" fmla="val -5093"/>
              <a:gd name="adj2" fmla="val 80410"/>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4054908" y="1623959"/>
            <a:ext cx="2856879" cy="1508105"/>
          </a:xfrm>
          <a:prstGeom prst="rect">
            <a:avLst/>
          </a:prstGeom>
          <a:noFill/>
          <a:ln>
            <a:noFill/>
          </a:ln>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3539362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2. Pick a “</a:t>
            </a:r>
            <a:r>
              <a:rPr lang="en-US" dirty="0" err="1"/>
              <a:t>Geom</a:t>
            </a:r>
            <a:r>
              <a:rPr lang="en-US" dirty="0"/>
              <a:t>” Function</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pic>
        <p:nvPicPr>
          <p:cNvPr id="4" name="Picture 3"/>
          <p:cNvPicPr>
            <a:picLocks noChangeAspect="1"/>
          </p:cNvPicPr>
          <p:nvPr/>
        </p:nvPicPr>
        <p:blipFill>
          <a:blip r:embed="rId4"/>
          <a:stretch>
            <a:fillRect/>
          </a:stretch>
        </p:blipFill>
        <p:spPr>
          <a:xfrm>
            <a:off x="1024128" y="2353323"/>
            <a:ext cx="829152" cy="835630"/>
          </a:xfrm>
          <a:prstGeom prst="rect">
            <a:avLst/>
          </a:prstGeom>
        </p:spPr>
      </p:pic>
      <p:pic>
        <p:nvPicPr>
          <p:cNvPr id="5" name="Picture 4"/>
          <p:cNvPicPr>
            <a:picLocks noChangeAspect="1"/>
          </p:cNvPicPr>
          <p:nvPr/>
        </p:nvPicPr>
        <p:blipFill>
          <a:blip r:embed="rId5"/>
          <a:stretch>
            <a:fillRect/>
          </a:stretch>
        </p:blipFill>
        <p:spPr>
          <a:xfrm>
            <a:off x="1024128" y="3457444"/>
            <a:ext cx="829152" cy="832391"/>
          </a:xfrm>
          <a:prstGeom prst="rect">
            <a:avLst/>
          </a:prstGeom>
        </p:spPr>
      </p:pic>
      <p:pic>
        <p:nvPicPr>
          <p:cNvPr id="6" name="Picture 5"/>
          <p:cNvPicPr>
            <a:picLocks noChangeAspect="1"/>
          </p:cNvPicPr>
          <p:nvPr/>
        </p:nvPicPr>
        <p:blipFill>
          <a:blip r:embed="rId6"/>
          <a:stretch>
            <a:fillRect/>
          </a:stretch>
        </p:blipFill>
        <p:spPr>
          <a:xfrm>
            <a:off x="1024128" y="4610205"/>
            <a:ext cx="829152" cy="843936"/>
          </a:xfrm>
          <a:prstGeom prst="rect">
            <a:avLst/>
          </a:prstGeom>
        </p:spPr>
      </p:pic>
      <p:pic>
        <p:nvPicPr>
          <p:cNvPr id="7" name="Picture 6"/>
          <p:cNvPicPr>
            <a:picLocks noChangeAspect="1"/>
          </p:cNvPicPr>
          <p:nvPr/>
        </p:nvPicPr>
        <p:blipFill>
          <a:blip r:embed="rId7"/>
          <a:stretch>
            <a:fillRect/>
          </a:stretch>
        </p:blipFill>
        <p:spPr>
          <a:xfrm>
            <a:off x="6276806" y="4610205"/>
            <a:ext cx="864611" cy="835630"/>
          </a:xfrm>
          <a:prstGeom prst="rect">
            <a:avLst/>
          </a:prstGeom>
        </p:spPr>
      </p:pic>
      <p:pic>
        <p:nvPicPr>
          <p:cNvPr id="8" name="Picture 7"/>
          <p:cNvPicPr>
            <a:picLocks noChangeAspect="1"/>
          </p:cNvPicPr>
          <p:nvPr/>
        </p:nvPicPr>
        <p:blipFill>
          <a:blip r:embed="rId8"/>
          <a:stretch>
            <a:fillRect/>
          </a:stretch>
        </p:blipFill>
        <p:spPr>
          <a:xfrm>
            <a:off x="6259537" y="3471524"/>
            <a:ext cx="864611" cy="876088"/>
          </a:xfrm>
          <a:prstGeom prst="rect">
            <a:avLst/>
          </a:prstGeom>
        </p:spPr>
      </p:pic>
      <p:pic>
        <p:nvPicPr>
          <p:cNvPr id="9" name="Picture 8"/>
          <p:cNvPicPr>
            <a:picLocks noChangeAspect="1"/>
          </p:cNvPicPr>
          <p:nvPr/>
        </p:nvPicPr>
        <p:blipFill>
          <a:blip r:embed="rId9"/>
          <a:stretch>
            <a:fillRect/>
          </a:stretch>
        </p:blipFill>
        <p:spPr>
          <a:xfrm>
            <a:off x="6259537" y="2353323"/>
            <a:ext cx="829911" cy="827448"/>
          </a:xfrm>
          <a:prstGeom prst="rect">
            <a:avLst/>
          </a:prstGeom>
        </p:spPr>
      </p:pic>
      <p:grpSp>
        <p:nvGrpSpPr>
          <p:cNvPr id="13" name="Group 12"/>
          <p:cNvGrpSpPr/>
          <p:nvPr/>
        </p:nvGrpSpPr>
        <p:grpSpPr>
          <a:xfrm>
            <a:off x="2002832" y="2450851"/>
            <a:ext cx="3791681" cy="654654"/>
            <a:chOff x="5713441" y="3772357"/>
            <a:chExt cx="4576871" cy="654654"/>
          </a:xfrm>
        </p:grpSpPr>
        <p:sp>
          <p:nvSpPr>
            <p:cNvPr id="11" name="Rectangle 10"/>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histogram</a:t>
              </a:r>
              <a:r>
                <a:rPr lang="en-US" sz="2800" dirty="0">
                  <a:latin typeface="Monaco" charset="0"/>
                  <a:ea typeface="Monaco" charset="0"/>
                  <a:cs typeface="Monaco" charset="0"/>
                </a:rPr>
                <a:t>()</a:t>
              </a:r>
            </a:p>
          </p:txBody>
        </p:sp>
      </p:grpSp>
      <p:grpSp>
        <p:nvGrpSpPr>
          <p:cNvPr id="14" name="Group 13"/>
          <p:cNvGrpSpPr/>
          <p:nvPr/>
        </p:nvGrpSpPr>
        <p:grpSpPr>
          <a:xfrm>
            <a:off x="2002832" y="3557988"/>
            <a:ext cx="3791681" cy="654654"/>
            <a:chOff x="5713441" y="3772357"/>
            <a:chExt cx="4576871" cy="654654"/>
          </a:xfrm>
        </p:grpSpPr>
        <p:sp>
          <p:nvSpPr>
            <p:cNvPr id="15" name="Rectangle 14"/>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bar</a:t>
              </a:r>
              <a:r>
                <a:rPr lang="en-US" sz="2800" dirty="0">
                  <a:latin typeface="Monaco" charset="0"/>
                  <a:ea typeface="Monaco" charset="0"/>
                  <a:cs typeface="Monaco" charset="0"/>
                </a:rPr>
                <a:t>()</a:t>
              </a:r>
            </a:p>
          </p:txBody>
        </p:sp>
      </p:grpSp>
      <p:grpSp>
        <p:nvGrpSpPr>
          <p:cNvPr id="17" name="Group 16"/>
          <p:cNvGrpSpPr/>
          <p:nvPr/>
        </p:nvGrpSpPr>
        <p:grpSpPr>
          <a:xfrm>
            <a:off x="2002832" y="4700693"/>
            <a:ext cx="3791681" cy="654654"/>
            <a:chOff x="5713441" y="3772357"/>
            <a:chExt cx="4576871" cy="654654"/>
          </a:xfrm>
        </p:grpSpPr>
        <p:sp>
          <p:nvSpPr>
            <p:cNvPr id="18" name="Rectangle 17"/>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point</a:t>
              </a:r>
              <a:r>
                <a:rPr lang="en-US" sz="2800" dirty="0">
                  <a:latin typeface="Monaco" charset="0"/>
                  <a:ea typeface="Monaco" charset="0"/>
                  <a:cs typeface="Monaco" charset="0"/>
                </a:rPr>
                <a:t>()</a:t>
              </a:r>
            </a:p>
          </p:txBody>
        </p:sp>
      </p:grpSp>
      <p:grpSp>
        <p:nvGrpSpPr>
          <p:cNvPr id="29" name="Group 28"/>
          <p:cNvGrpSpPr/>
          <p:nvPr/>
        </p:nvGrpSpPr>
        <p:grpSpPr>
          <a:xfrm>
            <a:off x="7313641" y="2450851"/>
            <a:ext cx="3791681" cy="654654"/>
            <a:chOff x="5713441" y="3772357"/>
            <a:chExt cx="4576871" cy="654654"/>
          </a:xfrm>
        </p:grpSpPr>
        <p:sp>
          <p:nvSpPr>
            <p:cNvPr id="30" name="Rectangle 29"/>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dotplot</a:t>
              </a:r>
              <a:r>
                <a:rPr lang="en-US" sz="2800" dirty="0">
                  <a:latin typeface="Monaco" charset="0"/>
                  <a:ea typeface="Monaco" charset="0"/>
                  <a:cs typeface="Monaco" charset="0"/>
                </a:rPr>
                <a:t>()</a:t>
              </a:r>
            </a:p>
          </p:txBody>
        </p:sp>
      </p:grpSp>
      <p:grpSp>
        <p:nvGrpSpPr>
          <p:cNvPr id="32" name="Group 31"/>
          <p:cNvGrpSpPr/>
          <p:nvPr/>
        </p:nvGrpSpPr>
        <p:grpSpPr>
          <a:xfrm>
            <a:off x="7313641" y="3557988"/>
            <a:ext cx="3791681" cy="654654"/>
            <a:chOff x="5713441" y="3772357"/>
            <a:chExt cx="4576871" cy="654654"/>
          </a:xfrm>
        </p:grpSpPr>
        <p:sp>
          <p:nvSpPr>
            <p:cNvPr id="33" name="Rectangle 32"/>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boxplot</a:t>
              </a:r>
              <a:r>
                <a:rPr lang="en-US" sz="2800" dirty="0">
                  <a:latin typeface="Monaco" charset="0"/>
                  <a:ea typeface="Monaco" charset="0"/>
                  <a:cs typeface="Monaco" charset="0"/>
                </a:rPr>
                <a:t>()</a:t>
              </a:r>
            </a:p>
          </p:txBody>
        </p:sp>
      </p:grpSp>
      <p:grpSp>
        <p:nvGrpSpPr>
          <p:cNvPr id="35" name="Group 34"/>
          <p:cNvGrpSpPr/>
          <p:nvPr/>
        </p:nvGrpSpPr>
        <p:grpSpPr>
          <a:xfrm>
            <a:off x="7313641" y="4700693"/>
            <a:ext cx="3791681" cy="654654"/>
            <a:chOff x="5713441" y="3772357"/>
            <a:chExt cx="4576871" cy="654654"/>
          </a:xfrm>
        </p:grpSpPr>
        <p:sp>
          <p:nvSpPr>
            <p:cNvPr id="36" name="Rectangle 35"/>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line</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1509848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sp>
        <p:nvSpPr>
          <p:cNvPr id="8" name="Rounded Rectangular Callout 7"/>
          <p:cNvSpPr/>
          <p:nvPr/>
        </p:nvSpPr>
        <p:spPr>
          <a:xfrm>
            <a:off x="4054908" y="1759777"/>
            <a:ext cx="2856879" cy="1246648"/>
          </a:xfrm>
          <a:prstGeom prst="wedgeRoundRectCallout">
            <a:avLst>
              <a:gd name="adj1" fmla="val -6901"/>
              <a:gd name="adj2" fmla="val 80824"/>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Rounded Rectangular Callout 10"/>
          <p:cNvSpPr/>
          <p:nvPr/>
        </p:nvSpPr>
        <p:spPr>
          <a:xfrm>
            <a:off x="2166843" y="4771720"/>
            <a:ext cx="3082490" cy="1246648"/>
          </a:xfrm>
          <a:prstGeom prst="wedgeRoundRectCallout">
            <a:avLst>
              <a:gd name="adj1" fmla="val -713"/>
              <a:gd name="adj2" fmla="val -95756"/>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2166843" y="4635902"/>
            <a:ext cx="3082490"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sp>
        <p:nvSpPr>
          <p:cNvPr id="9" name="TextBox 8"/>
          <p:cNvSpPr txBox="1"/>
          <p:nvPr/>
        </p:nvSpPr>
        <p:spPr>
          <a:xfrm>
            <a:off x="4054908" y="1623959"/>
            <a:ext cx="2856879"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363529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1682-FAFE-4D4E-9D03-4E78731049BF}"/>
              </a:ext>
            </a:extLst>
          </p:cNvPr>
          <p:cNvSpPr>
            <a:spLocks noGrp="1"/>
          </p:cNvSpPr>
          <p:nvPr>
            <p:ph type="title"/>
          </p:nvPr>
        </p:nvSpPr>
        <p:spPr/>
        <p:txBody>
          <a:bodyPr>
            <a:normAutofit fontScale="90000"/>
          </a:bodyPr>
          <a:lstStyle/>
          <a:p>
            <a:r>
              <a:rPr lang="en-US" dirty="0"/>
              <a:t>3. Write Aesthetic Mappings</a:t>
            </a:r>
          </a:p>
        </p:txBody>
      </p:sp>
      <p:pic>
        <p:nvPicPr>
          <p:cNvPr id="3" name="Picture 2">
            <a:extLst>
              <a:ext uri="{FF2B5EF4-FFF2-40B4-BE49-F238E27FC236}">
                <a16:creationId xmlns:a16="http://schemas.microsoft.com/office/drawing/2014/main" id="{6724F609-F679-F244-B1FF-ED1278E6D041}"/>
              </a:ext>
            </a:extLst>
          </p:cNvPr>
          <p:cNvPicPr>
            <a:picLocks noChangeAspect="1"/>
          </p:cNvPicPr>
          <p:nvPr/>
        </p:nvPicPr>
        <p:blipFill>
          <a:blip r:embed="rId3"/>
          <a:stretch>
            <a:fillRect/>
          </a:stretch>
        </p:blipFill>
        <p:spPr>
          <a:xfrm>
            <a:off x="7429500" y="3469810"/>
            <a:ext cx="2755900" cy="2755900"/>
          </a:xfrm>
          <a:prstGeom prst="rect">
            <a:avLst/>
          </a:prstGeom>
        </p:spPr>
      </p:pic>
      <p:pic>
        <p:nvPicPr>
          <p:cNvPr id="4" name="Picture 3">
            <a:extLst>
              <a:ext uri="{FF2B5EF4-FFF2-40B4-BE49-F238E27FC236}">
                <a16:creationId xmlns:a16="http://schemas.microsoft.com/office/drawing/2014/main" id="{7E1DF1D8-3E93-9846-A96E-C1939088C815}"/>
              </a:ext>
            </a:extLst>
          </p:cNvPr>
          <p:cNvPicPr>
            <a:picLocks noChangeAspect="1"/>
          </p:cNvPicPr>
          <p:nvPr/>
        </p:nvPicPr>
        <p:blipFill>
          <a:blip r:embed="rId4"/>
          <a:stretch>
            <a:fillRect/>
          </a:stretch>
        </p:blipFill>
        <p:spPr>
          <a:xfrm>
            <a:off x="1748367" y="3444818"/>
            <a:ext cx="2916766" cy="2780892"/>
          </a:xfrm>
          <a:prstGeom prst="rect">
            <a:avLst/>
          </a:prstGeom>
        </p:spPr>
      </p:pic>
      <p:grpSp>
        <p:nvGrpSpPr>
          <p:cNvPr id="5" name="Group 4">
            <a:extLst>
              <a:ext uri="{FF2B5EF4-FFF2-40B4-BE49-F238E27FC236}">
                <a16:creationId xmlns:a16="http://schemas.microsoft.com/office/drawing/2014/main" id="{9EEEB69F-B70D-7E43-9771-568F765C7B6C}"/>
              </a:ext>
            </a:extLst>
          </p:cNvPr>
          <p:cNvGrpSpPr/>
          <p:nvPr/>
        </p:nvGrpSpPr>
        <p:grpSpPr>
          <a:xfrm>
            <a:off x="2983876" y="1962227"/>
            <a:ext cx="6148048" cy="685800"/>
            <a:chOff x="2080825" y="3162925"/>
            <a:chExt cx="8090002" cy="655320"/>
          </a:xfrm>
        </p:grpSpPr>
        <p:sp>
          <p:nvSpPr>
            <p:cNvPr id="6" name="Rectangle 5">
              <a:extLst>
                <a:ext uri="{FF2B5EF4-FFF2-40B4-BE49-F238E27FC236}">
                  <a16:creationId xmlns:a16="http://schemas.microsoft.com/office/drawing/2014/main" id="{E56C251A-F09D-E44F-AC71-DDCDD270C24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0574EC7-98C4-9842-9CEA-74491FBA28B2}"/>
                </a:ext>
              </a:extLst>
            </p:cNvPr>
            <p:cNvSpPr txBox="1"/>
            <p:nvPr/>
          </p:nvSpPr>
          <p:spPr>
            <a:xfrm>
              <a:off x="2080825" y="3235065"/>
              <a:ext cx="8090002" cy="276173"/>
            </a:xfrm>
            <a:prstGeom prst="rect">
              <a:avLst/>
            </a:prstGeom>
            <a:noFill/>
          </p:spPr>
          <p:txBody>
            <a:bodyPr wrap="square" rtlCol="0">
              <a:spAutoFit/>
            </a:bodyPr>
            <a:lstStyle/>
            <a:p>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x = a, y = b, color = c</a:t>
              </a:r>
              <a:r>
                <a:rPr lang="en-US" sz="2800" dirty="0">
                  <a:latin typeface="Monaco" charset="0"/>
                  <a:ea typeface="Monaco" charset="0"/>
                  <a:cs typeface="Monaco" charset="0"/>
                </a:rPr>
                <a:t>)</a:t>
              </a:r>
            </a:p>
          </p:txBody>
        </p:sp>
      </p:grpSp>
      <p:sp>
        <p:nvSpPr>
          <p:cNvPr id="8" name="TextBox 7">
            <a:extLst>
              <a:ext uri="{FF2B5EF4-FFF2-40B4-BE49-F238E27FC236}">
                <a16:creationId xmlns:a16="http://schemas.microsoft.com/office/drawing/2014/main" id="{F2849343-460C-9E47-BD9B-FA6324E3E114}"/>
              </a:ext>
            </a:extLst>
          </p:cNvPr>
          <p:cNvSpPr txBox="1"/>
          <p:nvPr/>
        </p:nvSpPr>
        <p:spPr>
          <a:xfrm>
            <a:off x="1969602" y="2931392"/>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Data frame</a:t>
            </a:r>
          </a:p>
        </p:txBody>
      </p:sp>
      <p:sp>
        <p:nvSpPr>
          <p:cNvPr id="9" name="TextBox 8">
            <a:extLst>
              <a:ext uri="{FF2B5EF4-FFF2-40B4-BE49-F238E27FC236}">
                <a16:creationId xmlns:a16="http://schemas.microsoft.com/office/drawing/2014/main" id="{FF7782F1-9C24-8B42-8478-E31AEC3FB625}"/>
              </a:ext>
            </a:extLst>
          </p:cNvPr>
          <p:cNvSpPr txBox="1"/>
          <p:nvPr/>
        </p:nvSpPr>
        <p:spPr>
          <a:xfrm>
            <a:off x="7570302" y="2921598"/>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Graph</a:t>
            </a:r>
          </a:p>
        </p:txBody>
      </p:sp>
      <p:sp>
        <p:nvSpPr>
          <p:cNvPr id="10" name="TextBox 9">
            <a:extLst>
              <a:ext uri="{FF2B5EF4-FFF2-40B4-BE49-F238E27FC236}">
                <a16:creationId xmlns:a16="http://schemas.microsoft.com/office/drawing/2014/main" id="{F01D6AF3-C894-8640-BA97-A921B10E74B1}"/>
              </a:ext>
            </a:extLst>
          </p:cNvPr>
          <p:cNvSpPr txBox="1"/>
          <p:nvPr/>
        </p:nvSpPr>
        <p:spPr>
          <a:xfrm>
            <a:off x="6888736" y="45736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y</a:t>
            </a:r>
          </a:p>
        </p:txBody>
      </p:sp>
      <p:sp>
        <p:nvSpPr>
          <p:cNvPr id="11" name="TextBox 10">
            <a:extLst>
              <a:ext uri="{FF2B5EF4-FFF2-40B4-BE49-F238E27FC236}">
                <a16:creationId xmlns:a16="http://schemas.microsoft.com/office/drawing/2014/main" id="{78F30A59-A1E1-774A-B99E-3D76EC08C2D8}"/>
              </a:ext>
            </a:extLst>
          </p:cNvPr>
          <p:cNvSpPr txBox="1"/>
          <p:nvPr/>
        </p:nvSpPr>
        <p:spPr>
          <a:xfrm>
            <a:off x="8537068" y="61230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x</a:t>
            </a:r>
          </a:p>
        </p:txBody>
      </p:sp>
      <p:cxnSp>
        <p:nvCxnSpPr>
          <p:cNvPr id="12" name="Curved Connector 11">
            <a:extLst>
              <a:ext uri="{FF2B5EF4-FFF2-40B4-BE49-F238E27FC236}">
                <a16:creationId xmlns:a16="http://schemas.microsoft.com/office/drawing/2014/main" id="{B41D5110-D044-2B45-B61C-D96D8B9DAF1A}"/>
              </a:ext>
            </a:extLst>
          </p:cNvPr>
          <p:cNvCxnSpPr/>
          <p:nvPr/>
        </p:nvCxnSpPr>
        <p:spPr>
          <a:xfrm rot="5400000" flipH="1" flipV="1">
            <a:off x="4435183" y="3608078"/>
            <a:ext cx="1380652" cy="3837517"/>
          </a:xfrm>
          <a:prstGeom prst="curvedConnector4">
            <a:avLst>
              <a:gd name="adj1" fmla="val -31888"/>
              <a:gd name="adj2" fmla="val 53779"/>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1819B176-5370-EE45-AD74-073D91F93D49}"/>
              </a:ext>
            </a:extLst>
          </p:cNvPr>
          <p:cNvCxnSpPr/>
          <p:nvPr/>
        </p:nvCxnSpPr>
        <p:spPr>
          <a:xfrm>
            <a:off x="2202178" y="6189226"/>
            <a:ext cx="6476155" cy="195438"/>
          </a:xfrm>
          <a:prstGeom prst="curvedConnector3">
            <a:avLst>
              <a:gd name="adj1" fmla="val -72"/>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7304EDF-1D6C-DA46-9876-52D9041D1BC2}"/>
              </a:ext>
            </a:extLst>
          </p:cNvPr>
          <p:cNvSpPr/>
          <p:nvPr/>
        </p:nvSpPr>
        <p:spPr>
          <a:xfrm>
            <a:off x="4838699" y="4174748"/>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68D72AD-1AA7-0243-A775-162F61B81C4C}"/>
              </a:ext>
            </a:extLst>
          </p:cNvPr>
          <p:cNvSpPr/>
          <p:nvPr/>
        </p:nvSpPr>
        <p:spPr>
          <a:xfrm>
            <a:off x="4838699" y="4728152"/>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0A3BA11-F6BC-5B4C-9D69-4134A8240DDE}"/>
              </a:ext>
            </a:extLst>
          </p:cNvPr>
          <p:cNvSpPr/>
          <p:nvPr/>
        </p:nvSpPr>
        <p:spPr>
          <a:xfrm>
            <a:off x="4838698" y="5281556"/>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2020EE-2EE9-D943-BBEE-FE730FD3329F}"/>
              </a:ext>
            </a:extLst>
          </p:cNvPr>
          <p:cNvSpPr/>
          <p:nvPr/>
        </p:nvSpPr>
        <p:spPr>
          <a:xfrm>
            <a:off x="4843566" y="5834960"/>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706DC1-4BAB-FB4F-AAD7-ADEC4C793008}"/>
              </a:ext>
            </a:extLst>
          </p:cNvPr>
          <p:cNvSpPr/>
          <p:nvPr/>
        </p:nvSpPr>
        <p:spPr>
          <a:xfrm>
            <a:off x="3905211" y="2070468"/>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a:extLst>
              <a:ext uri="{FF2B5EF4-FFF2-40B4-BE49-F238E27FC236}">
                <a16:creationId xmlns:a16="http://schemas.microsoft.com/office/drawing/2014/main" id="{7E032FCC-F00A-7F49-8C49-AE5F6DD9707F}"/>
              </a:ext>
            </a:extLst>
          </p:cNvPr>
          <p:cNvSpPr/>
          <p:nvPr/>
        </p:nvSpPr>
        <p:spPr>
          <a:xfrm>
            <a:off x="5366958" y="2065237"/>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a:extLst>
              <a:ext uri="{FF2B5EF4-FFF2-40B4-BE49-F238E27FC236}">
                <a16:creationId xmlns:a16="http://schemas.microsoft.com/office/drawing/2014/main" id="{5B4048EE-2B18-1345-93EB-272418366B0A}"/>
              </a:ext>
            </a:extLst>
          </p:cNvPr>
          <p:cNvSpPr/>
          <p:nvPr/>
        </p:nvSpPr>
        <p:spPr>
          <a:xfrm>
            <a:off x="6888735" y="2071245"/>
            <a:ext cx="1938393"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1" name="Picture 20">
            <a:extLst>
              <a:ext uri="{FF2B5EF4-FFF2-40B4-BE49-F238E27FC236}">
                <a16:creationId xmlns:a16="http://schemas.microsoft.com/office/drawing/2014/main" id="{15875E5F-0DFE-944E-AD1C-2D8D899C5A72}"/>
              </a:ext>
            </a:extLst>
          </p:cNvPr>
          <p:cNvPicPr>
            <a:picLocks noChangeAspect="1"/>
          </p:cNvPicPr>
          <p:nvPr/>
        </p:nvPicPr>
        <p:blipFill>
          <a:blip r:embed="rId5"/>
          <a:stretch>
            <a:fillRect/>
          </a:stretch>
        </p:blipFill>
        <p:spPr>
          <a:xfrm>
            <a:off x="10939019" y="5629923"/>
            <a:ext cx="867253" cy="1006205"/>
          </a:xfrm>
          <a:prstGeom prst="rect">
            <a:avLst/>
          </a:prstGeom>
        </p:spPr>
      </p:pic>
    </p:spTree>
    <p:extLst>
      <p:ext uri="{BB962C8B-B14F-4D97-AF65-F5344CB8AC3E}">
        <p14:creationId xmlns:p14="http://schemas.microsoft.com/office/powerpoint/2010/main" val="253893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xit" presetSubtype="0" fill="hold" grpId="1" nodeType="withEffect">
                                  <p:stCondLst>
                                    <p:cond delay="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0" presetClass="exit" presetSubtype="0" fill="hold" grpId="1" nodeType="with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 presetClass="entr" presetSubtype="0" fill="hold" grpId="1"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grpId="1"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50" presetClass="path" presetSubtype="0" accel="50000" decel="50000" fill="hold" grpId="0" nodeType="clickEffect">
                                  <p:stCondLst>
                                    <p:cond delay="0"/>
                                  </p:stCondLst>
                                  <p:childTnLst>
                                    <p:animMotion origin="layout" path="M 1.25E-6 1.48148E-6 L 0.11627 1.48148E-6 C 0.16836 1.48148E-6 0.23268 0.00879 0.23268 0.0162 L 0.23268 0.0331 " pathEditMode="relative" rAng="0" ptsTypes="AAAA">
                                      <p:cBhvr>
                                        <p:cTn id="41" dur="2000" fill="hold"/>
                                        <p:tgtEl>
                                          <p:spTgt spid="14"/>
                                        </p:tgtEl>
                                        <p:attrNameLst>
                                          <p:attrName>ppt_x</p:attrName>
                                          <p:attrName>ppt_y</p:attrName>
                                        </p:attrNameLst>
                                      </p:cBhvr>
                                      <p:rCtr x="11628" y="1644"/>
                                    </p:animMotion>
                                  </p:childTnLst>
                                </p:cTn>
                              </p:par>
                              <p:par>
                                <p:cTn id="42" presetID="10" presetClass="exit" presetSubtype="0" fill="hold" grpId="1" nodeType="with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50" presetClass="path" presetSubtype="0" accel="50000" decel="50000" fill="hold" grpId="0" nodeType="withEffect">
                                  <p:stCondLst>
                                    <p:cond delay="0"/>
                                  </p:stCondLst>
                                  <p:childTnLst>
                                    <p:animMotion origin="layout" path="M 1.25E-6 4.44444E-6 L 0.14427 4.44444E-6 C 0.20885 4.44444E-6 0.28867 0.0412 0.28867 0.07476 L 0.28867 0.15 " pathEditMode="relative" rAng="0" ptsTypes="AAAA">
                                      <p:cBhvr>
                                        <p:cTn id="46" dur="2000" fill="hold"/>
                                        <p:tgtEl>
                                          <p:spTgt spid="15"/>
                                        </p:tgtEl>
                                        <p:attrNameLst>
                                          <p:attrName>ppt_x</p:attrName>
                                          <p:attrName>ppt_y</p:attrName>
                                        </p:attrNameLst>
                                      </p:cBhvr>
                                      <p:rCtr x="14427" y="7500"/>
                                    </p:animMotion>
                                  </p:childTnLst>
                                </p:cTn>
                              </p:par>
                              <p:par>
                                <p:cTn id="47" presetID="50" presetClass="path" presetSubtype="0" accel="50000" decel="50000" fill="hold" grpId="0" nodeType="withEffect">
                                  <p:stCondLst>
                                    <p:cond delay="0"/>
                                  </p:stCondLst>
                                  <p:childTnLst>
                                    <p:animMotion origin="layout" path="M 1.25E-6 -2.59259E-6 L 0.17292 -2.59259E-6 C 0.25026 -2.59259E-6 0.34583 -0.03541 0.34583 -0.06412 L 0.34583 -0.12824 " pathEditMode="relative" rAng="0" ptsTypes="AAAA">
                                      <p:cBhvr>
                                        <p:cTn id="48" dur="2000" fill="hold"/>
                                        <p:tgtEl>
                                          <p:spTgt spid="16"/>
                                        </p:tgtEl>
                                        <p:attrNameLst>
                                          <p:attrName>ppt_x</p:attrName>
                                          <p:attrName>ppt_y</p:attrName>
                                        </p:attrNameLst>
                                      </p:cBhvr>
                                      <p:rCtr x="17292" y="-6412"/>
                                    </p:animMotion>
                                  </p:childTnLst>
                                </p:cTn>
                              </p:par>
                              <p:par>
                                <p:cTn id="49" presetID="50" presetClass="path" presetSubtype="0" accel="50000" decel="50000" fill="hold" grpId="0" nodeType="withEffect">
                                  <p:stCondLst>
                                    <p:cond delay="0"/>
                                  </p:stCondLst>
                                  <p:childTnLst>
                                    <p:animMotion origin="layout" path="M 6.25E-7 1.85185E-6 L 0.14375 1.85185E-6 C 0.2082 1.85185E-6 0.28763 -0.03195 0.28763 -0.05741 L 0.28763 -0.11412 " pathEditMode="relative" rAng="0" ptsTypes="AAAA">
                                      <p:cBhvr>
                                        <p:cTn id="50" dur="2000" fill="hold"/>
                                        <p:tgtEl>
                                          <p:spTgt spid="17"/>
                                        </p:tgtEl>
                                        <p:attrNameLst>
                                          <p:attrName>ppt_x</p:attrName>
                                          <p:attrName>ppt_y</p:attrName>
                                        </p:attrNameLst>
                                      </p:cBhvr>
                                      <p:rCtr x="14375" y="-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383BD-F327-1A49-BABF-7E297D97B87D}"/>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EB4EF451-A5DB-9042-9F56-EABB30611A79}"/>
              </a:ext>
            </a:extLst>
          </p:cNvPr>
          <p:cNvSpPr>
            <a:spLocks noGrp="1"/>
          </p:cNvSpPr>
          <p:nvPr>
            <p:ph type="body" sz="quarter" idx="13"/>
          </p:nvPr>
        </p:nvSpPr>
        <p:spPr>
          <a:xfrm>
            <a:off x="1024128" y="4588042"/>
            <a:ext cx="9720072" cy="1684742"/>
          </a:xfrm>
        </p:spPr>
        <p:txBody>
          <a:bodyPr>
            <a:normAutofit fontScale="85000" lnSpcReduction="20000"/>
          </a:bodyPr>
          <a:lstStyle/>
          <a:p>
            <a:pPr algn="ctr"/>
            <a:r>
              <a:rPr lang="en-US" dirty="0"/>
              <a:t>In addition to x/y position and color, what other aesthetics can you think of? </a:t>
            </a:r>
          </a:p>
          <a:p>
            <a:pPr algn="ctr"/>
            <a:r>
              <a:rPr lang="en-US" dirty="0"/>
              <a:t>Type your answers in the chat!</a:t>
            </a:r>
          </a:p>
        </p:txBody>
      </p:sp>
      <p:grpSp>
        <p:nvGrpSpPr>
          <p:cNvPr id="6" name="Group 5">
            <a:extLst>
              <a:ext uri="{FF2B5EF4-FFF2-40B4-BE49-F238E27FC236}">
                <a16:creationId xmlns:a16="http://schemas.microsoft.com/office/drawing/2014/main" id="{21AE0F14-689F-D140-8A6B-58BBFE039AED}"/>
              </a:ext>
            </a:extLst>
          </p:cNvPr>
          <p:cNvGrpSpPr/>
          <p:nvPr/>
        </p:nvGrpSpPr>
        <p:grpSpPr>
          <a:xfrm>
            <a:off x="2960305" y="2084832"/>
            <a:ext cx="6271390" cy="2015206"/>
            <a:chOff x="1380698" y="1691644"/>
            <a:chExt cx="6271390" cy="2015206"/>
          </a:xfrm>
        </p:grpSpPr>
        <p:pic>
          <p:nvPicPr>
            <p:cNvPr id="4" name="Picture 3">
              <a:extLst>
                <a:ext uri="{FF2B5EF4-FFF2-40B4-BE49-F238E27FC236}">
                  <a16:creationId xmlns:a16="http://schemas.microsoft.com/office/drawing/2014/main" id="{CEB4CF4C-14BD-3B49-8B0D-47FF565042AA}"/>
                </a:ext>
              </a:extLst>
            </p:cNvPr>
            <p:cNvPicPr>
              <a:picLocks noChangeAspect="1"/>
            </p:cNvPicPr>
            <p:nvPr/>
          </p:nvPicPr>
          <p:blipFill rotWithShape="1">
            <a:blip r:embed="rId3"/>
            <a:srcRect r="66500" b="52477"/>
            <a:stretch/>
          </p:blipFill>
          <p:spPr>
            <a:xfrm>
              <a:off x="1380698" y="1691644"/>
              <a:ext cx="3159217" cy="2015206"/>
            </a:xfrm>
            <a:prstGeom prst="rect">
              <a:avLst/>
            </a:prstGeom>
          </p:spPr>
        </p:pic>
        <p:pic>
          <p:nvPicPr>
            <p:cNvPr id="5" name="Picture 4">
              <a:extLst>
                <a:ext uri="{FF2B5EF4-FFF2-40B4-BE49-F238E27FC236}">
                  <a16:creationId xmlns:a16="http://schemas.microsoft.com/office/drawing/2014/main" id="{CCED3FCF-7103-134E-97FC-B07D40266F4B}"/>
                </a:ext>
              </a:extLst>
            </p:cNvPr>
            <p:cNvPicPr>
              <a:picLocks noChangeAspect="1"/>
            </p:cNvPicPr>
            <p:nvPr/>
          </p:nvPicPr>
          <p:blipFill rotWithShape="1">
            <a:blip r:embed="rId3"/>
            <a:srcRect t="50000" r="66999" b="2477"/>
            <a:stretch/>
          </p:blipFill>
          <p:spPr>
            <a:xfrm>
              <a:off x="4539916" y="1691644"/>
              <a:ext cx="3112172" cy="2015206"/>
            </a:xfrm>
            <a:prstGeom prst="rect">
              <a:avLst/>
            </a:prstGeom>
          </p:spPr>
        </p:pic>
      </p:grpSp>
    </p:spTree>
    <p:extLst>
      <p:ext uri="{BB962C8B-B14F-4D97-AF65-F5344CB8AC3E}">
        <p14:creationId xmlns:p14="http://schemas.microsoft.com/office/powerpoint/2010/main" val="1018216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EF5D-709F-834F-AFC8-8C08FCBD4122}"/>
              </a:ext>
            </a:extLst>
          </p:cNvPr>
          <p:cNvSpPr>
            <a:spLocks noGrp="1"/>
          </p:cNvSpPr>
          <p:nvPr>
            <p:ph type="title"/>
          </p:nvPr>
        </p:nvSpPr>
        <p:spPr/>
        <p:txBody>
          <a:bodyPr>
            <a:normAutofit fontScale="90000"/>
          </a:bodyPr>
          <a:lstStyle/>
          <a:p>
            <a:r>
              <a:rPr lang="en-US" dirty="0"/>
              <a:t>Aesthetics</a:t>
            </a:r>
          </a:p>
        </p:txBody>
      </p:sp>
      <p:sp>
        <p:nvSpPr>
          <p:cNvPr id="3" name="TextBox 2">
            <a:extLst>
              <a:ext uri="{FF2B5EF4-FFF2-40B4-BE49-F238E27FC236}">
                <a16:creationId xmlns:a16="http://schemas.microsoft.com/office/drawing/2014/main" id="{3B55B3CA-85E9-6D44-AF2F-C520799E44D0}"/>
              </a:ext>
            </a:extLst>
          </p:cNvPr>
          <p:cNvSpPr txBox="1"/>
          <p:nvPr/>
        </p:nvSpPr>
        <p:spPr>
          <a:xfrm>
            <a:off x="354842" y="6277970"/>
            <a:ext cx="9498842" cy="369332"/>
          </a:xfrm>
          <a:prstGeom prst="rect">
            <a:avLst/>
          </a:prstGeom>
          <a:noFill/>
        </p:spPr>
        <p:txBody>
          <a:bodyPr wrap="square" rtlCol="0">
            <a:spAutoFit/>
          </a:bodyPr>
          <a:lstStyle/>
          <a:p>
            <a:r>
              <a:rPr lang="en-US" dirty="0"/>
              <a:t>From </a:t>
            </a:r>
            <a:r>
              <a:rPr lang="en-US" dirty="0">
                <a:hlinkClick r:id="rId3"/>
              </a:rPr>
              <a:t>Fundamentals of Data Visualization</a:t>
            </a:r>
            <a:r>
              <a:rPr lang="en-US" dirty="0"/>
              <a:t>, by Claus Wilke, licensed under CC-BY-NC-ND</a:t>
            </a:r>
          </a:p>
        </p:txBody>
      </p:sp>
      <p:pic>
        <p:nvPicPr>
          <p:cNvPr id="4" name="Picture 3">
            <a:extLst>
              <a:ext uri="{FF2B5EF4-FFF2-40B4-BE49-F238E27FC236}">
                <a16:creationId xmlns:a16="http://schemas.microsoft.com/office/drawing/2014/main" id="{FA493E07-D45B-CC4E-9268-BC2479916D74}"/>
              </a:ext>
            </a:extLst>
          </p:cNvPr>
          <p:cNvPicPr>
            <a:picLocks noChangeAspect="1"/>
          </p:cNvPicPr>
          <p:nvPr/>
        </p:nvPicPr>
        <p:blipFill>
          <a:blip r:embed="rId4"/>
          <a:stretch>
            <a:fillRect/>
          </a:stretch>
        </p:blipFill>
        <p:spPr>
          <a:xfrm>
            <a:off x="1665026" y="2037474"/>
            <a:ext cx="9430603" cy="4240496"/>
          </a:xfrm>
          <a:prstGeom prst="rect">
            <a:avLst/>
          </a:prstGeom>
        </p:spPr>
      </p:pic>
    </p:spTree>
    <p:extLst>
      <p:ext uri="{BB962C8B-B14F-4D97-AF65-F5344CB8AC3E}">
        <p14:creationId xmlns:p14="http://schemas.microsoft.com/office/powerpoint/2010/main" val="2544290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2792723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5</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p:txBody>
          <a:bodyPr/>
          <a:lstStyle/>
          <a:p>
            <a:pPr marL="0" indent="0">
              <a:buNone/>
            </a:pPr>
            <a:r>
              <a:rPr lang="en-US" dirty="0"/>
              <a:t>Open </a:t>
            </a:r>
            <a:r>
              <a:rPr lang="en-US" sz="4000" dirty="0">
                <a:solidFill>
                  <a:schemeClr val="accent2"/>
                </a:solidFill>
                <a:latin typeface="Monaco" pitchFamily="2" charset="77"/>
              </a:rPr>
              <a:t>03-Visualize.Rmd</a:t>
            </a:r>
            <a:r>
              <a:rPr lang="en-US" dirty="0"/>
              <a:t>. Work through the exercises of the section titled “Your Turn 5.”</a:t>
            </a:r>
          </a:p>
        </p:txBody>
      </p:sp>
    </p:spTree>
    <p:extLst>
      <p:ext uri="{BB962C8B-B14F-4D97-AF65-F5344CB8AC3E}">
        <p14:creationId xmlns:p14="http://schemas.microsoft.com/office/powerpoint/2010/main" val="2492295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4CA999-4BB2-BA43-BCAB-73D651611B16}"/>
              </a:ext>
            </a:extLst>
          </p:cNvPr>
          <p:cNvSpPr/>
          <p:nvPr/>
        </p:nvSpPr>
        <p:spPr>
          <a:xfrm>
            <a:off x="4137771" y="370505"/>
            <a:ext cx="3916457" cy="646331"/>
          </a:xfrm>
          <a:prstGeom prst="rect">
            <a:avLst/>
          </a:prstGeom>
        </p:spPr>
        <p:txBody>
          <a:bodyPr wrap="none">
            <a:spAutoFit/>
          </a:bodyPr>
          <a:lstStyle/>
          <a:p>
            <a:r>
              <a:rPr lang="en-US" sz="3600" dirty="0" err="1">
                <a:solidFill>
                  <a:schemeClr val="accent2"/>
                </a:solidFill>
                <a:latin typeface="Monaco" pitchFamily="2" charset="77"/>
              </a:rPr>
              <a:t>covid_testing</a:t>
            </a:r>
            <a:r>
              <a:rPr lang="en-US" sz="3600" dirty="0"/>
              <a:t> </a:t>
            </a:r>
          </a:p>
        </p:txBody>
      </p:sp>
      <p:pic>
        <p:nvPicPr>
          <p:cNvPr id="5" name="Picture 4">
            <a:extLst>
              <a:ext uri="{FF2B5EF4-FFF2-40B4-BE49-F238E27FC236}">
                <a16:creationId xmlns:a16="http://schemas.microsoft.com/office/drawing/2014/main" id="{D8063E30-10FF-9C40-B20A-36B90CCFE0B8}"/>
              </a:ext>
            </a:extLst>
          </p:cNvPr>
          <p:cNvPicPr>
            <a:picLocks noChangeAspect="1"/>
          </p:cNvPicPr>
          <p:nvPr/>
        </p:nvPicPr>
        <p:blipFill>
          <a:blip r:embed="rId3"/>
          <a:stretch>
            <a:fillRect/>
          </a:stretch>
        </p:blipFill>
        <p:spPr>
          <a:xfrm>
            <a:off x="1281283" y="1068960"/>
            <a:ext cx="9629432" cy="5676064"/>
          </a:xfrm>
          <a:prstGeom prst="rect">
            <a:avLst/>
          </a:prstGeom>
        </p:spPr>
      </p:pic>
    </p:spTree>
    <p:extLst>
      <p:ext uri="{BB962C8B-B14F-4D97-AF65-F5344CB8AC3E}">
        <p14:creationId xmlns:p14="http://schemas.microsoft.com/office/powerpoint/2010/main" val="1622389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b="1" dirty="0">
                <a:solidFill>
                  <a:schemeClr val="accent2"/>
                </a:solidFill>
              </a:rPr>
              <a:t>Setting</a:t>
            </a:r>
            <a:r>
              <a:rPr lang="en-US" sz="6000" dirty="0"/>
              <a:t> vs </a:t>
            </a:r>
            <a:r>
              <a:rPr lang="en-US" sz="6000" b="1" dirty="0">
                <a:solidFill>
                  <a:srgbClr val="92D050"/>
                </a:solidFill>
              </a:rPr>
              <a:t>Mapping</a:t>
            </a:r>
            <a:r>
              <a:rPr lang="en-US" sz="6000" dirty="0"/>
              <a:t> Aesthetics</a:t>
            </a:r>
            <a:endParaRPr lang="en-US" sz="5400" dirty="0"/>
          </a:p>
        </p:txBody>
      </p:sp>
    </p:spTree>
    <p:extLst>
      <p:ext uri="{BB962C8B-B14F-4D97-AF65-F5344CB8AC3E}">
        <p14:creationId xmlns:p14="http://schemas.microsoft.com/office/powerpoint/2010/main" val="1824227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pic>
        <p:nvPicPr>
          <p:cNvPr id="3" name="Picture 2">
            <a:extLst>
              <a:ext uri="{FF2B5EF4-FFF2-40B4-BE49-F238E27FC236}">
                <a16:creationId xmlns:a16="http://schemas.microsoft.com/office/drawing/2014/main" id="{2758F617-F5A2-1E47-A12B-8F709B7F0785}"/>
              </a:ext>
            </a:extLst>
          </p:cNvPr>
          <p:cNvPicPr>
            <a:picLocks noChangeAspect="1"/>
          </p:cNvPicPr>
          <p:nvPr/>
        </p:nvPicPr>
        <p:blipFill>
          <a:blip r:embed="rId3"/>
          <a:stretch>
            <a:fillRect/>
          </a:stretch>
        </p:blipFill>
        <p:spPr>
          <a:xfrm>
            <a:off x="1714500" y="1041400"/>
            <a:ext cx="8763000" cy="4775200"/>
          </a:xfrm>
          <a:prstGeom prst="rect">
            <a:avLst/>
          </a:prstGeom>
        </p:spPr>
      </p:pic>
    </p:spTree>
    <p:extLst>
      <p:ext uri="{BB962C8B-B14F-4D97-AF65-F5344CB8AC3E}">
        <p14:creationId xmlns:p14="http://schemas.microsoft.com/office/powerpoint/2010/main" val="4221631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8AFDDB-9866-1F44-A39E-5ED8B19CAC08}"/>
              </a:ext>
            </a:extLst>
          </p:cNvPr>
          <p:cNvPicPr>
            <a:picLocks noChangeAspect="1"/>
          </p:cNvPicPr>
          <p:nvPr/>
        </p:nvPicPr>
        <p:blipFill>
          <a:blip r:embed="rId3"/>
          <a:stretch>
            <a:fillRect/>
          </a:stretch>
        </p:blipFill>
        <p:spPr>
          <a:xfrm>
            <a:off x="425450" y="603250"/>
            <a:ext cx="5783580" cy="3151632"/>
          </a:xfrm>
          <a:prstGeom prst="rect">
            <a:avLst/>
          </a:prstGeom>
        </p:spPr>
      </p:pic>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92D050"/>
                  </a:solidFill>
                  <a:latin typeface="Monaco" pitchFamily="2" charset="77"/>
                  <a:ea typeface="Menlo" panose="020B0609030804020204" pitchFamily="49" charset="0"/>
                  <a:cs typeface="Menlo" panose="020B0609030804020204" pitchFamily="49" charset="0"/>
                </a:rPr>
                <a:t>, fill = result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673D32A5-2C50-C04A-993A-5D6D0065C795}"/>
              </a:ext>
            </a:extLst>
          </p:cNvPr>
          <p:cNvSpPr txBox="1"/>
          <p:nvPr/>
        </p:nvSpPr>
        <p:spPr>
          <a:xfrm>
            <a:off x="7451678" y="1838147"/>
            <a:ext cx="3302758" cy="1569660"/>
          </a:xfrm>
          <a:prstGeom prst="rect">
            <a:avLst/>
          </a:prstGeom>
          <a:noFill/>
        </p:spPr>
        <p:txBody>
          <a:bodyPr wrap="square" rtlCol="0">
            <a:spAutoFit/>
          </a:bodyPr>
          <a:lstStyle/>
          <a:p>
            <a:pPr algn="ctr"/>
            <a:r>
              <a:rPr lang="en-US" sz="3200" b="1" dirty="0">
                <a:solidFill>
                  <a:srgbClr val="92D050"/>
                </a:solidFill>
              </a:rPr>
              <a:t>Inside</a:t>
            </a:r>
            <a:r>
              <a:rPr lang="en-US" sz="3200" dirty="0"/>
              <a:t> of </a:t>
            </a:r>
            <a:r>
              <a:rPr lang="en-US" sz="2400" b="1" dirty="0" err="1">
                <a:solidFill>
                  <a:srgbClr val="FF0000"/>
                </a:solidFill>
                <a:latin typeface="Monaco" pitchFamily="2" charset="77"/>
              </a:rPr>
              <a:t>aes</a:t>
            </a:r>
            <a:r>
              <a:rPr lang="en-US" sz="2400" b="1" dirty="0">
                <a:solidFill>
                  <a:srgbClr val="FF0000"/>
                </a:solidFill>
                <a:latin typeface="Monaco" pitchFamily="2" charset="77"/>
              </a:rPr>
              <a:t>()</a:t>
            </a:r>
            <a:r>
              <a:rPr lang="en-US" sz="3200" dirty="0"/>
              <a:t>:</a:t>
            </a:r>
          </a:p>
          <a:p>
            <a:pPr algn="ctr"/>
            <a:r>
              <a:rPr lang="en-US" sz="3200" b="1" dirty="0">
                <a:solidFill>
                  <a:srgbClr val="92D050"/>
                </a:solidFill>
              </a:rPr>
              <a:t>map</a:t>
            </a:r>
            <a:r>
              <a:rPr lang="en-US" sz="3200" dirty="0"/>
              <a:t> an aesthetic to a </a:t>
            </a:r>
            <a:r>
              <a:rPr lang="en-US" sz="3200" b="1" dirty="0">
                <a:solidFill>
                  <a:srgbClr val="92D050"/>
                </a:solidFill>
              </a:rPr>
              <a:t>variable</a:t>
            </a:r>
          </a:p>
        </p:txBody>
      </p:sp>
      <p:cxnSp>
        <p:nvCxnSpPr>
          <p:cNvPr id="22" name="Straight Arrow Connector 21">
            <a:extLst>
              <a:ext uri="{FF2B5EF4-FFF2-40B4-BE49-F238E27FC236}">
                <a16:creationId xmlns:a16="http://schemas.microsoft.com/office/drawing/2014/main" id="{9A8BD1C5-6A38-E144-ACC3-915BEBE2C419}"/>
              </a:ext>
            </a:extLst>
          </p:cNvPr>
          <p:cNvCxnSpPr>
            <a:cxnSpLocks/>
          </p:cNvCxnSpPr>
          <p:nvPr/>
        </p:nvCxnSpPr>
        <p:spPr>
          <a:xfrm flipH="1">
            <a:off x="6328372" y="3407807"/>
            <a:ext cx="2310661" cy="1120453"/>
          </a:xfrm>
          <a:prstGeom prst="straightConnector1">
            <a:avLst/>
          </a:prstGeom>
          <a:ln w="984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487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E981C8F-5D44-9C43-B21A-539EE89DD42C}"/>
              </a:ext>
            </a:extLst>
          </p:cNvPr>
          <p:cNvPicPr>
            <a:picLocks noChangeAspect="1"/>
          </p:cNvPicPr>
          <p:nvPr/>
        </p:nvPicPr>
        <p:blipFill>
          <a:blip r:embed="rId3"/>
          <a:stretch>
            <a:fillRect/>
          </a:stretch>
        </p:blipFill>
        <p:spPr>
          <a:xfrm>
            <a:off x="6400800" y="603250"/>
            <a:ext cx="5416062" cy="3151632"/>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chemeClr val="accent2"/>
                  </a:solidFill>
                  <a:latin typeface="Monaco" pitchFamily="2" charset="77"/>
                  <a:ea typeface="Menlo" panose="020B0609030804020204" pitchFamily="49" charset="0"/>
                  <a:cs typeface="Menlo" panose="020B0609030804020204" pitchFamily="49" charset="0"/>
                </a:rPr>
                <a:t>, fill = "blue"</a:t>
              </a:r>
              <a:r>
                <a:rPr lang="en-US" sz="1600" dirty="0">
                  <a:latin typeface="Monaco" pitchFamily="2" charset="77"/>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729C4C70-F0E9-2647-AC02-0B2E916D9DCA}"/>
              </a:ext>
            </a:extLst>
          </p:cNvPr>
          <p:cNvSpPr txBox="1"/>
          <p:nvPr/>
        </p:nvSpPr>
        <p:spPr>
          <a:xfrm>
            <a:off x="5486400" y="3575063"/>
            <a:ext cx="3302758" cy="1569660"/>
          </a:xfrm>
          <a:prstGeom prst="rect">
            <a:avLst/>
          </a:prstGeom>
          <a:noFill/>
        </p:spPr>
        <p:txBody>
          <a:bodyPr wrap="square" rtlCol="0">
            <a:spAutoFit/>
          </a:bodyPr>
          <a:lstStyle/>
          <a:p>
            <a:pPr algn="ctr"/>
            <a:r>
              <a:rPr lang="en-US" sz="3200" b="1" dirty="0">
                <a:solidFill>
                  <a:schemeClr val="accent2"/>
                </a:solidFill>
              </a:rPr>
              <a:t>Outside</a:t>
            </a:r>
            <a:r>
              <a:rPr lang="en-US" sz="3200" dirty="0"/>
              <a:t> of </a:t>
            </a:r>
            <a:r>
              <a:rPr lang="en-US" sz="2400" b="1" dirty="0" err="1">
                <a:solidFill>
                  <a:srgbClr val="FF0000"/>
                </a:solidFill>
                <a:latin typeface="Monaco" pitchFamily="2" charset="77"/>
              </a:rPr>
              <a:t>aes</a:t>
            </a:r>
            <a:r>
              <a:rPr lang="en-US" sz="2400" b="1" dirty="0">
                <a:solidFill>
                  <a:srgbClr val="FF0000"/>
                </a:solidFill>
                <a:latin typeface="Monaco" pitchFamily="2" charset="77"/>
              </a:rPr>
              <a:t>()</a:t>
            </a:r>
            <a:r>
              <a:rPr lang="en-US" sz="3200" dirty="0"/>
              <a:t>:</a:t>
            </a:r>
          </a:p>
          <a:p>
            <a:pPr algn="ctr"/>
            <a:r>
              <a:rPr lang="en-US" sz="3200" b="1" dirty="0">
                <a:solidFill>
                  <a:schemeClr val="accent2"/>
                </a:solidFill>
              </a:rPr>
              <a:t>set</a:t>
            </a:r>
            <a:r>
              <a:rPr lang="en-US" sz="3200" dirty="0"/>
              <a:t> an aesthetic to a </a:t>
            </a:r>
            <a:r>
              <a:rPr lang="en-US" sz="3200" b="1" dirty="0">
                <a:solidFill>
                  <a:schemeClr val="accent2"/>
                </a:solidFill>
              </a:rPr>
              <a:t>value</a:t>
            </a:r>
          </a:p>
        </p:txBody>
      </p:sp>
      <p:cxnSp>
        <p:nvCxnSpPr>
          <p:cNvPr id="13" name="Straight Arrow Connector 12">
            <a:extLst>
              <a:ext uri="{FF2B5EF4-FFF2-40B4-BE49-F238E27FC236}">
                <a16:creationId xmlns:a16="http://schemas.microsoft.com/office/drawing/2014/main" id="{5E8EC399-648E-A84B-9A9C-F02D235E5841}"/>
              </a:ext>
            </a:extLst>
          </p:cNvPr>
          <p:cNvCxnSpPr>
            <a:cxnSpLocks/>
          </p:cNvCxnSpPr>
          <p:nvPr/>
        </p:nvCxnSpPr>
        <p:spPr>
          <a:xfrm flipH="1">
            <a:off x="6400800" y="5144723"/>
            <a:ext cx="422031" cy="707437"/>
          </a:xfrm>
          <a:prstGeom prst="straightConnector1">
            <a:avLst/>
          </a:prstGeom>
          <a:ln w="984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562281D1-3FB9-5642-A1A3-5B3E84DBA331}"/>
              </a:ext>
            </a:extLst>
          </p:cNvPr>
          <p:cNvGrpSpPr/>
          <p:nvPr/>
        </p:nvGrpSpPr>
        <p:grpSpPr>
          <a:xfrm>
            <a:off x="8917432" y="4100217"/>
            <a:ext cx="2218852" cy="1508105"/>
            <a:chOff x="896764" y="1526810"/>
            <a:chExt cx="2365216" cy="1646947"/>
          </a:xfrm>
        </p:grpSpPr>
        <p:sp>
          <p:nvSpPr>
            <p:cNvPr id="9" name="Rounded Rectangular Callout 8">
              <a:extLst>
                <a:ext uri="{FF2B5EF4-FFF2-40B4-BE49-F238E27FC236}">
                  <a16:creationId xmlns:a16="http://schemas.microsoft.com/office/drawing/2014/main" id="{A3741819-3CE9-1245-968F-FC1E264620D0}"/>
                </a:ext>
              </a:extLst>
            </p:cNvPr>
            <p:cNvSpPr/>
            <p:nvPr/>
          </p:nvSpPr>
          <p:spPr>
            <a:xfrm>
              <a:off x="896764" y="1732048"/>
              <a:ext cx="2365216" cy="1246648"/>
            </a:xfrm>
            <a:prstGeom prst="wedgeRoundRectCallout">
              <a:avLst>
                <a:gd name="adj1" fmla="val -125082"/>
                <a:gd name="adj2" fmla="val 8934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1709ADC-942A-8045-8C5E-03DED627D61F}"/>
                </a:ext>
              </a:extLst>
            </p:cNvPr>
            <p:cNvSpPr txBox="1"/>
            <p:nvPr/>
          </p:nvSpPr>
          <p:spPr>
            <a:xfrm>
              <a:off x="896764" y="1526810"/>
              <a:ext cx="2365216" cy="1646947"/>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color name in “quotes”</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152926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5909779-A235-D342-A548-F2062937116F}"/>
              </a:ext>
            </a:extLst>
          </p:cNvPr>
          <p:cNvPicPr>
            <a:picLocks noChangeAspect="1"/>
          </p:cNvPicPr>
          <p:nvPr/>
        </p:nvPicPr>
        <p:blipFill>
          <a:blip r:embed="rId3"/>
          <a:stretch>
            <a:fillRect/>
          </a:stretch>
        </p:blipFill>
        <p:spPr>
          <a:xfrm>
            <a:off x="6400800" y="603250"/>
            <a:ext cx="5416062" cy="3151632"/>
          </a:xfrm>
          <a:prstGeom prst="rect">
            <a:avLst/>
          </a:prstGeom>
        </p:spPr>
      </p:pic>
      <p:pic>
        <p:nvPicPr>
          <p:cNvPr id="13" name="Picture 12">
            <a:extLst>
              <a:ext uri="{FF2B5EF4-FFF2-40B4-BE49-F238E27FC236}">
                <a16:creationId xmlns:a16="http://schemas.microsoft.com/office/drawing/2014/main" id="{AA972B71-14E0-144E-BD25-078559DD130F}"/>
              </a:ext>
            </a:extLst>
          </p:cNvPr>
          <p:cNvPicPr>
            <a:picLocks noChangeAspect="1"/>
          </p:cNvPicPr>
          <p:nvPr/>
        </p:nvPicPr>
        <p:blipFill>
          <a:blip r:embed="rId4"/>
          <a:stretch>
            <a:fillRect/>
          </a:stretch>
        </p:blipFill>
        <p:spPr>
          <a:xfrm>
            <a:off x="425450" y="603250"/>
            <a:ext cx="5783580" cy="3151632"/>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chemeClr val="accent2"/>
                  </a:solidFill>
                  <a:latin typeface="Monaco" pitchFamily="2" charset="77"/>
                  <a:ea typeface="Menlo" panose="020B0609030804020204" pitchFamily="49" charset="0"/>
                  <a:cs typeface="Menlo" panose="020B0609030804020204" pitchFamily="49" charset="0"/>
                </a:rPr>
                <a:t>, fill = "blue"</a:t>
              </a:r>
              <a:r>
                <a:rPr lang="en-US" sz="1600" dirty="0">
                  <a:latin typeface="Monaco" pitchFamily="2" charset="77"/>
                  <a:ea typeface="Menlo" panose="020B0609030804020204" pitchFamily="49" charset="0"/>
                  <a:cs typeface="Menlo" panose="020B0609030804020204" pitchFamily="49" charset="0"/>
                </a:rPr>
                <a:t>)</a:t>
              </a:r>
            </a:p>
          </p:txBody>
        </p:sp>
      </p:grpSp>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92D050"/>
                  </a:solidFill>
                  <a:latin typeface="Monaco" pitchFamily="2" charset="77"/>
                  <a:ea typeface="Menlo" panose="020B0609030804020204" pitchFamily="49" charset="0"/>
                  <a:cs typeface="Menlo" panose="020B0609030804020204" pitchFamily="49" charset="0"/>
                </a:rPr>
                <a:t>, fill = result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a:t>
              </a:r>
            </a:p>
          </p:txBody>
        </p:sp>
      </p:grpSp>
      <p:sp>
        <p:nvSpPr>
          <p:cNvPr id="19" name="Freeform 18">
            <a:extLst>
              <a:ext uri="{FF2B5EF4-FFF2-40B4-BE49-F238E27FC236}">
                <a16:creationId xmlns:a16="http://schemas.microsoft.com/office/drawing/2014/main" id="{642459AF-7267-674B-8659-584C6D0DF0E4}"/>
              </a:ext>
            </a:extLst>
          </p:cNvPr>
          <p:cNvSpPr/>
          <p:nvPr/>
        </p:nvSpPr>
        <p:spPr>
          <a:xfrm>
            <a:off x="4656405" y="3429000"/>
            <a:ext cx="1744395" cy="1185011"/>
          </a:xfrm>
          <a:custGeom>
            <a:avLst/>
            <a:gdLst>
              <a:gd name="connsiteX0" fmla="*/ 3070746 w 3100111"/>
              <a:gd name="connsiteY0" fmla="*/ 1091821 h 1091821"/>
              <a:gd name="connsiteX1" fmla="*/ 3084394 w 3100111"/>
              <a:gd name="connsiteY1" fmla="*/ 627797 h 1091821"/>
              <a:gd name="connsiteX2" fmla="*/ 2879677 w 3100111"/>
              <a:gd name="connsiteY2" fmla="*/ 409433 h 1091821"/>
              <a:gd name="connsiteX3" fmla="*/ 1951629 w 3100111"/>
              <a:gd name="connsiteY3" fmla="*/ 436728 h 1091821"/>
              <a:gd name="connsiteX4" fmla="*/ 1201003 w 3100111"/>
              <a:gd name="connsiteY4" fmla="*/ 518615 h 1091821"/>
              <a:gd name="connsiteX5" fmla="*/ 464024 w 3100111"/>
              <a:gd name="connsiteY5" fmla="*/ 423080 h 1091821"/>
              <a:gd name="connsiteX6" fmla="*/ 177421 w 3100111"/>
              <a:gd name="connsiteY6" fmla="*/ 259307 h 1091821"/>
              <a:gd name="connsiteX7" fmla="*/ 0 w 3100111"/>
              <a:gd name="connsiteY7" fmla="*/ 13648 h 1091821"/>
              <a:gd name="connsiteX8" fmla="*/ 0 w 3100111"/>
              <a:gd name="connsiteY8" fmla="*/ 13648 h 1091821"/>
              <a:gd name="connsiteX9" fmla="*/ 13647 w 3100111"/>
              <a:gd name="connsiteY9" fmla="*/ 0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111" h="1091821">
                <a:moveTo>
                  <a:pt x="3070746" y="1091821"/>
                </a:moveTo>
                <a:cubicBezTo>
                  <a:pt x="3093492" y="916674"/>
                  <a:pt x="3116239" y="741528"/>
                  <a:pt x="3084394" y="627797"/>
                </a:cubicBezTo>
                <a:cubicBezTo>
                  <a:pt x="3052549" y="514066"/>
                  <a:pt x="3068471" y="441278"/>
                  <a:pt x="2879677" y="409433"/>
                </a:cubicBezTo>
                <a:cubicBezTo>
                  <a:pt x="2690883" y="377588"/>
                  <a:pt x="2231408" y="418531"/>
                  <a:pt x="1951629" y="436728"/>
                </a:cubicBezTo>
                <a:cubicBezTo>
                  <a:pt x="1671850" y="454925"/>
                  <a:pt x="1448937" y="520890"/>
                  <a:pt x="1201003" y="518615"/>
                </a:cubicBezTo>
                <a:cubicBezTo>
                  <a:pt x="953069" y="516340"/>
                  <a:pt x="634621" y="466298"/>
                  <a:pt x="464024" y="423080"/>
                </a:cubicBezTo>
                <a:cubicBezTo>
                  <a:pt x="293427" y="379862"/>
                  <a:pt x="254758" y="327546"/>
                  <a:pt x="177421" y="259307"/>
                </a:cubicBezTo>
                <a:cubicBezTo>
                  <a:pt x="100084" y="191068"/>
                  <a:pt x="0" y="13648"/>
                  <a:pt x="0" y="13648"/>
                </a:cubicBezTo>
                <a:lnTo>
                  <a:pt x="0" y="13648"/>
                </a:lnTo>
                <a:lnTo>
                  <a:pt x="13647" y="0"/>
                </a:lnTo>
              </a:path>
            </a:pathLst>
          </a:custGeom>
          <a:noFill/>
          <a:ln w="98425">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20" name="Freeform 19">
            <a:extLst>
              <a:ext uri="{FF2B5EF4-FFF2-40B4-BE49-F238E27FC236}">
                <a16:creationId xmlns:a16="http://schemas.microsoft.com/office/drawing/2014/main" id="{39E20BDD-6909-AE42-8329-2DB7283C5109}"/>
              </a:ext>
            </a:extLst>
          </p:cNvPr>
          <p:cNvSpPr/>
          <p:nvPr/>
        </p:nvSpPr>
        <p:spPr>
          <a:xfrm>
            <a:off x="6865034" y="3559126"/>
            <a:ext cx="4346917" cy="2968493"/>
          </a:xfrm>
          <a:custGeom>
            <a:avLst/>
            <a:gdLst>
              <a:gd name="connsiteX0" fmla="*/ 0 w 3425479"/>
              <a:gd name="connsiteY0" fmla="*/ 2743200 h 3074735"/>
              <a:gd name="connsiteX1" fmla="*/ 368489 w 3425479"/>
              <a:gd name="connsiteY1" fmla="*/ 3016155 h 3074735"/>
              <a:gd name="connsiteX2" fmla="*/ 818865 w 3425479"/>
              <a:gd name="connsiteY2" fmla="*/ 3070746 h 3074735"/>
              <a:gd name="connsiteX3" fmla="*/ 2074459 w 3425479"/>
              <a:gd name="connsiteY3" fmla="*/ 2947916 h 3074735"/>
              <a:gd name="connsiteX4" fmla="*/ 2565779 w 3425479"/>
              <a:gd name="connsiteY4" fmla="*/ 2688609 h 3074735"/>
              <a:gd name="connsiteX5" fmla="*/ 3261814 w 3425479"/>
              <a:gd name="connsiteY5" fmla="*/ 2224585 h 3074735"/>
              <a:gd name="connsiteX6" fmla="*/ 3411940 w 3425479"/>
              <a:gd name="connsiteY6" fmla="*/ 1719617 h 3074735"/>
              <a:gd name="connsiteX7" fmla="*/ 3398292 w 3425479"/>
              <a:gd name="connsiteY7" fmla="*/ 1119116 h 3074735"/>
              <a:gd name="connsiteX8" fmla="*/ 3234519 w 3425479"/>
              <a:gd name="connsiteY8" fmla="*/ 777922 h 3074735"/>
              <a:gd name="connsiteX9" fmla="*/ 2811438 w 3425479"/>
              <a:gd name="connsiteY9" fmla="*/ 354841 h 3074735"/>
              <a:gd name="connsiteX10" fmla="*/ 2347414 w 3425479"/>
              <a:gd name="connsiteY10" fmla="*/ 0 h 307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25479" h="3074735">
                <a:moveTo>
                  <a:pt x="0" y="2743200"/>
                </a:moveTo>
                <a:cubicBezTo>
                  <a:pt x="116006" y="2852382"/>
                  <a:pt x="232012" y="2961564"/>
                  <a:pt x="368489" y="3016155"/>
                </a:cubicBezTo>
                <a:cubicBezTo>
                  <a:pt x="504966" y="3070746"/>
                  <a:pt x="534537" y="3082119"/>
                  <a:pt x="818865" y="3070746"/>
                </a:cubicBezTo>
                <a:cubicBezTo>
                  <a:pt x="1103193" y="3059373"/>
                  <a:pt x="1783307" y="3011605"/>
                  <a:pt x="2074459" y="2947916"/>
                </a:cubicBezTo>
                <a:cubicBezTo>
                  <a:pt x="2365611" y="2884227"/>
                  <a:pt x="2367887" y="2809164"/>
                  <a:pt x="2565779" y="2688609"/>
                </a:cubicBezTo>
                <a:cubicBezTo>
                  <a:pt x="2763671" y="2568054"/>
                  <a:pt x="3120787" y="2386084"/>
                  <a:pt x="3261814" y="2224585"/>
                </a:cubicBezTo>
                <a:cubicBezTo>
                  <a:pt x="3402841" y="2063086"/>
                  <a:pt x="3389194" y="1903862"/>
                  <a:pt x="3411940" y="1719617"/>
                </a:cubicBezTo>
                <a:cubicBezTo>
                  <a:pt x="3434686" y="1535372"/>
                  <a:pt x="3427862" y="1276065"/>
                  <a:pt x="3398292" y="1119116"/>
                </a:cubicBezTo>
                <a:cubicBezTo>
                  <a:pt x="3368722" y="962167"/>
                  <a:pt x="3332328" y="905301"/>
                  <a:pt x="3234519" y="777922"/>
                </a:cubicBezTo>
                <a:cubicBezTo>
                  <a:pt x="3136710" y="650543"/>
                  <a:pt x="2959289" y="484495"/>
                  <a:pt x="2811438" y="354841"/>
                </a:cubicBezTo>
                <a:cubicBezTo>
                  <a:pt x="2663587" y="225187"/>
                  <a:pt x="2505500" y="112593"/>
                  <a:pt x="2347414" y="0"/>
                </a:cubicBezTo>
              </a:path>
            </a:pathLst>
          </a:custGeom>
          <a:noFill/>
          <a:ln w="98425">
            <a:solidFill>
              <a:schemeClr val="accent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08228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err="1"/>
              <a:t>Geom</a:t>
            </a:r>
            <a:r>
              <a:rPr lang="en-US" sz="6000" dirty="0"/>
              <a:t> Functions</a:t>
            </a:r>
            <a:endParaRPr lang="en-US" sz="5400" dirty="0"/>
          </a:p>
        </p:txBody>
      </p:sp>
    </p:spTree>
    <p:extLst>
      <p:ext uri="{BB962C8B-B14F-4D97-AF65-F5344CB8AC3E}">
        <p14:creationId xmlns:p14="http://schemas.microsoft.com/office/powerpoint/2010/main" val="1728017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A97C1E3-37F3-0345-89C1-6F4018FFDF66}"/>
              </a:ext>
            </a:extLst>
          </p:cNvPr>
          <p:cNvGrpSpPr/>
          <p:nvPr/>
        </p:nvGrpSpPr>
        <p:grpSpPr>
          <a:xfrm>
            <a:off x="838200" y="2150595"/>
            <a:ext cx="10738892" cy="2865120"/>
            <a:chOff x="838200" y="2150595"/>
            <a:chExt cx="10738892" cy="2865120"/>
          </a:xfrm>
        </p:grpSpPr>
        <p:pic>
          <p:nvPicPr>
            <p:cNvPr id="6" name="Picture 5">
              <a:extLst>
                <a:ext uri="{FF2B5EF4-FFF2-40B4-BE49-F238E27FC236}">
                  <a16:creationId xmlns:a16="http://schemas.microsoft.com/office/drawing/2014/main" id="{FA9CD92D-8B6C-6D4F-B870-19F7045D6BE5}"/>
                </a:ext>
              </a:extLst>
            </p:cNvPr>
            <p:cNvPicPr>
              <a:picLocks noChangeAspect="1"/>
            </p:cNvPicPr>
            <p:nvPr/>
          </p:nvPicPr>
          <p:blipFill>
            <a:blip r:embed="rId3"/>
            <a:stretch>
              <a:fillRect/>
            </a:stretch>
          </p:blipFill>
          <p:spPr>
            <a:xfrm>
              <a:off x="6319292" y="2150595"/>
              <a:ext cx="5257800" cy="2865120"/>
            </a:xfrm>
            <a:prstGeom prst="rect">
              <a:avLst/>
            </a:prstGeom>
          </p:spPr>
        </p:pic>
        <p:pic>
          <p:nvPicPr>
            <p:cNvPr id="7" name="Picture 6">
              <a:extLst>
                <a:ext uri="{FF2B5EF4-FFF2-40B4-BE49-F238E27FC236}">
                  <a16:creationId xmlns:a16="http://schemas.microsoft.com/office/drawing/2014/main" id="{55A1C6B1-CFF6-3040-8040-8F559C3864EF}"/>
                </a:ext>
              </a:extLst>
            </p:cNvPr>
            <p:cNvPicPr>
              <a:picLocks noChangeAspect="1"/>
            </p:cNvPicPr>
            <p:nvPr/>
          </p:nvPicPr>
          <p:blipFill>
            <a:blip r:embed="rId4"/>
            <a:stretch>
              <a:fillRect/>
            </a:stretch>
          </p:blipFill>
          <p:spPr>
            <a:xfrm>
              <a:off x="838200" y="2150595"/>
              <a:ext cx="5257800" cy="2865120"/>
            </a:xfrm>
            <a:prstGeom prst="rect">
              <a:avLst/>
            </a:prstGeom>
          </p:spPr>
        </p:pic>
      </p:grpSp>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similar?</a:t>
            </a:r>
          </a:p>
        </p:txBody>
      </p:sp>
      <p:sp>
        <p:nvSpPr>
          <p:cNvPr id="9" name="Oval 8">
            <a:extLst>
              <a:ext uri="{FF2B5EF4-FFF2-40B4-BE49-F238E27FC236}">
                <a16:creationId xmlns:a16="http://schemas.microsoft.com/office/drawing/2014/main" id="{C86FC067-2C80-4245-AF0E-5AB86ABECAD2}"/>
              </a:ext>
            </a:extLst>
          </p:cNvPr>
          <p:cNvSpPr/>
          <p:nvPr/>
        </p:nvSpPr>
        <p:spPr>
          <a:xfrm>
            <a:off x="840776" y="2737091"/>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47158F0-66F7-BA40-8E13-058D1C703252}"/>
              </a:ext>
            </a:extLst>
          </p:cNvPr>
          <p:cNvSpPr/>
          <p:nvPr/>
        </p:nvSpPr>
        <p:spPr>
          <a:xfrm rot="5400000">
            <a:off x="3532024" y="421642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4956CD9E-2068-3E4C-BB03-D4C57634086C}"/>
              </a:ext>
            </a:extLst>
          </p:cNvPr>
          <p:cNvSpPr txBox="1"/>
          <p:nvPr/>
        </p:nvSpPr>
        <p:spPr>
          <a:xfrm>
            <a:off x="1601376" y="5674320"/>
            <a:ext cx="9384628" cy="584775"/>
          </a:xfrm>
          <a:prstGeom prst="rect">
            <a:avLst/>
          </a:prstGeom>
          <a:noFill/>
        </p:spPr>
        <p:txBody>
          <a:bodyPr wrap="square" rtlCol="0">
            <a:spAutoFit/>
          </a:bodyPr>
          <a:lstStyle/>
          <a:p>
            <a:pPr algn="ctr"/>
            <a:r>
              <a:rPr lang="en-US" sz="3200" dirty="0"/>
              <a:t>Same: x axis, y axis, data</a:t>
            </a:r>
          </a:p>
        </p:txBody>
      </p:sp>
      <p:sp>
        <p:nvSpPr>
          <p:cNvPr id="17" name="Oval 16">
            <a:extLst>
              <a:ext uri="{FF2B5EF4-FFF2-40B4-BE49-F238E27FC236}">
                <a16:creationId xmlns:a16="http://schemas.microsoft.com/office/drawing/2014/main" id="{3BD31226-CEC9-8E49-BC4E-5B6B26515F1B}"/>
              </a:ext>
            </a:extLst>
          </p:cNvPr>
          <p:cNvSpPr/>
          <p:nvPr/>
        </p:nvSpPr>
        <p:spPr>
          <a:xfrm>
            <a:off x="6319265" y="2737091"/>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3200EC6-B824-394B-BC92-E4CA272846BD}"/>
              </a:ext>
            </a:extLst>
          </p:cNvPr>
          <p:cNvSpPr/>
          <p:nvPr/>
        </p:nvSpPr>
        <p:spPr>
          <a:xfrm rot="5400000">
            <a:off x="9010513" y="421642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606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C92E1F4-E9DC-3746-A840-D30B5A592A67}"/>
              </a:ext>
            </a:extLst>
          </p:cNvPr>
          <p:cNvGrpSpPr/>
          <p:nvPr/>
        </p:nvGrpSpPr>
        <p:grpSpPr>
          <a:xfrm>
            <a:off x="838200" y="2150595"/>
            <a:ext cx="10738892" cy="2865120"/>
            <a:chOff x="838200" y="2150595"/>
            <a:chExt cx="10738892" cy="2865120"/>
          </a:xfrm>
        </p:grpSpPr>
        <p:pic>
          <p:nvPicPr>
            <p:cNvPr id="9" name="Picture 8">
              <a:extLst>
                <a:ext uri="{FF2B5EF4-FFF2-40B4-BE49-F238E27FC236}">
                  <a16:creationId xmlns:a16="http://schemas.microsoft.com/office/drawing/2014/main" id="{C9918D9E-7439-D74C-8F29-F62729AAE5D8}"/>
                </a:ext>
              </a:extLst>
            </p:cNvPr>
            <p:cNvPicPr>
              <a:picLocks noChangeAspect="1"/>
            </p:cNvPicPr>
            <p:nvPr/>
          </p:nvPicPr>
          <p:blipFill>
            <a:blip r:embed="rId3"/>
            <a:stretch>
              <a:fillRect/>
            </a:stretch>
          </p:blipFill>
          <p:spPr>
            <a:xfrm>
              <a:off x="6319292" y="2150595"/>
              <a:ext cx="5257800" cy="2865120"/>
            </a:xfrm>
            <a:prstGeom prst="rect">
              <a:avLst/>
            </a:prstGeom>
          </p:spPr>
        </p:pic>
        <p:pic>
          <p:nvPicPr>
            <p:cNvPr id="10" name="Picture 9">
              <a:extLst>
                <a:ext uri="{FF2B5EF4-FFF2-40B4-BE49-F238E27FC236}">
                  <a16:creationId xmlns:a16="http://schemas.microsoft.com/office/drawing/2014/main" id="{16F59860-A852-9E4A-8FA4-C170C2E189ED}"/>
                </a:ext>
              </a:extLst>
            </p:cNvPr>
            <p:cNvPicPr>
              <a:picLocks noChangeAspect="1"/>
            </p:cNvPicPr>
            <p:nvPr/>
          </p:nvPicPr>
          <p:blipFill>
            <a:blip r:embed="rId4"/>
            <a:stretch>
              <a:fillRect/>
            </a:stretch>
          </p:blipFill>
          <p:spPr>
            <a:xfrm>
              <a:off x="838200" y="2150595"/>
              <a:ext cx="5257800" cy="2865120"/>
            </a:xfrm>
            <a:prstGeom prst="rect">
              <a:avLst/>
            </a:prstGeom>
          </p:spPr>
        </p:pic>
      </p:grpSp>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different?</a:t>
            </a:r>
          </a:p>
        </p:txBody>
      </p:sp>
      <p:sp>
        <p:nvSpPr>
          <p:cNvPr id="15" name="TextBox 14">
            <a:extLst>
              <a:ext uri="{FF2B5EF4-FFF2-40B4-BE49-F238E27FC236}">
                <a16:creationId xmlns:a16="http://schemas.microsoft.com/office/drawing/2014/main" id="{44031D67-CFBC-BF43-8D0F-A539458DE4C2}"/>
              </a:ext>
            </a:extLst>
          </p:cNvPr>
          <p:cNvSpPr txBox="1"/>
          <p:nvPr/>
        </p:nvSpPr>
        <p:spPr>
          <a:xfrm>
            <a:off x="262890" y="5674320"/>
            <a:ext cx="11715750" cy="584775"/>
          </a:xfrm>
          <a:prstGeom prst="rect">
            <a:avLst/>
          </a:prstGeom>
          <a:noFill/>
        </p:spPr>
        <p:txBody>
          <a:bodyPr wrap="square" rtlCol="0">
            <a:spAutoFit/>
          </a:bodyPr>
          <a:lstStyle/>
          <a:p>
            <a:pPr algn="ctr"/>
            <a:r>
              <a:rPr lang="en-US" sz="3200" dirty="0"/>
              <a:t>Different </a:t>
            </a:r>
            <a:r>
              <a:rPr lang="en-US" sz="3200" b="1" dirty="0"/>
              <a:t>geometric object</a:t>
            </a:r>
            <a:r>
              <a:rPr lang="en-US" sz="3200" dirty="0"/>
              <a:t> (“</a:t>
            </a:r>
            <a:r>
              <a:rPr lang="en-US" sz="3200" dirty="0" err="1"/>
              <a:t>geom</a:t>
            </a:r>
            <a:r>
              <a:rPr lang="en-US" sz="3200" dirty="0"/>
              <a:t>”) used to represent the data</a:t>
            </a:r>
          </a:p>
        </p:txBody>
      </p:sp>
    </p:spTree>
    <p:extLst>
      <p:ext uri="{BB962C8B-B14F-4D97-AF65-F5344CB8AC3E}">
        <p14:creationId xmlns:p14="http://schemas.microsoft.com/office/powerpoint/2010/main" val="393097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6</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p:txBody>
          <a:bodyPr/>
          <a:lstStyle/>
          <a:p>
            <a:pPr marL="0" indent="0">
              <a:buNone/>
            </a:pPr>
            <a:r>
              <a:rPr lang="en-US" dirty="0"/>
              <a:t>Open </a:t>
            </a:r>
            <a:r>
              <a:rPr lang="en-US" sz="4000" dirty="0">
                <a:solidFill>
                  <a:schemeClr val="accent2"/>
                </a:solidFill>
                <a:latin typeface="Monaco" pitchFamily="2" charset="77"/>
              </a:rPr>
              <a:t>03-Visualize.Rmd</a:t>
            </a:r>
            <a:r>
              <a:rPr lang="en-US" dirty="0"/>
              <a:t>. Work through the exercises of the section titled “Your Turn 6.”</a:t>
            </a:r>
          </a:p>
        </p:txBody>
      </p:sp>
    </p:spTree>
    <p:extLst>
      <p:ext uri="{BB962C8B-B14F-4D97-AF65-F5344CB8AC3E}">
        <p14:creationId xmlns:p14="http://schemas.microsoft.com/office/powerpoint/2010/main" val="3738858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592286" y="1454453"/>
            <a:ext cx="8214231" cy="1013570"/>
          </a:xfrm>
        </p:spPr>
        <p:txBody>
          <a:bodyPr>
            <a:normAutofit lnSpcReduction="10000"/>
          </a:bodyPr>
          <a:lstStyle/>
          <a:p>
            <a:pPr marL="0" indent="0">
              <a:buNone/>
            </a:pPr>
            <a:r>
              <a:rPr lang="en-US" sz="2400" b="1" dirty="0"/>
              <a:t>ggplot2</a:t>
            </a:r>
            <a:r>
              <a:rPr lang="en-US" sz="2400" dirty="0"/>
              <a:t> is a package that provides a </a:t>
            </a:r>
            <a:r>
              <a:rPr lang="en-US" sz="2400" b="1" dirty="0"/>
              <a:t>grammar of graphics</a:t>
            </a:r>
            <a:r>
              <a:rPr lang="en-US" sz="2400" dirty="0"/>
              <a:t>. You can create </a:t>
            </a:r>
            <a:r>
              <a:rPr lang="en-US" sz="2400" b="1" dirty="0"/>
              <a:t>any type of plot</a:t>
            </a:r>
            <a:r>
              <a:rPr lang="en-US" sz="2400" dirty="0"/>
              <a:t> using a simple template to which you provide:</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10" name="Picture 9">
            <a:extLst>
              <a:ext uri="{FF2B5EF4-FFF2-40B4-BE49-F238E27FC236}">
                <a16:creationId xmlns:a16="http://schemas.microsoft.com/office/drawing/2014/main" id="{7AAAA238-6FB0-5E42-852D-D68BD5CFFBB8}"/>
              </a:ext>
            </a:extLst>
          </p:cNvPr>
          <p:cNvPicPr>
            <a:picLocks noChangeAspect="1"/>
          </p:cNvPicPr>
          <p:nvPr/>
        </p:nvPicPr>
        <p:blipFill>
          <a:blip r:embed="rId3"/>
          <a:stretch>
            <a:fillRect/>
          </a:stretch>
        </p:blipFill>
        <p:spPr>
          <a:xfrm>
            <a:off x="2180393" y="1454452"/>
            <a:ext cx="1073417" cy="1013571"/>
          </a:xfrm>
          <a:prstGeom prst="rect">
            <a:avLst/>
          </a:prstGeom>
        </p:spPr>
      </p:pic>
      <p:pic>
        <p:nvPicPr>
          <p:cNvPr id="5" name="Picture 4">
            <a:extLst>
              <a:ext uri="{FF2B5EF4-FFF2-40B4-BE49-F238E27FC236}">
                <a16:creationId xmlns:a16="http://schemas.microsoft.com/office/drawing/2014/main" id="{9F9B2E9C-ADD0-A346-B768-475D9AF0FEEE}"/>
              </a:ext>
            </a:extLst>
          </p:cNvPr>
          <p:cNvPicPr>
            <a:picLocks noChangeAspect="1"/>
          </p:cNvPicPr>
          <p:nvPr/>
        </p:nvPicPr>
        <p:blipFill>
          <a:blip r:embed="rId4"/>
          <a:stretch>
            <a:fillRect/>
          </a:stretch>
        </p:blipFill>
        <p:spPr>
          <a:xfrm>
            <a:off x="1765568" y="2609516"/>
            <a:ext cx="1488242" cy="689291"/>
          </a:xfrm>
          <a:prstGeom prst="rect">
            <a:avLst/>
          </a:prstGeom>
        </p:spPr>
      </p:pic>
      <p:grpSp>
        <p:nvGrpSpPr>
          <p:cNvPr id="11" name="Group 10">
            <a:extLst>
              <a:ext uri="{FF2B5EF4-FFF2-40B4-BE49-F238E27FC236}">
                <a16:creationId xmlns:a16="http://schemas.microsoft.com/office/drawing/2014/main" id="{25F99C33-345F-8549-BA1B-F83B59476A70}"/>
              </a:ext>
            </a:extLst>
          </p:cNvPr>
          <p:cNvGrpSpPr/>
          <p:nvPr/>
        </p:nvGrpSpPr>
        <p:grpSpPr>
          <a:xfrm>
            <a:off x="943087" y="4500584"/>
            <a:ext cx="2330152" cy="748755"/>
            <a:chOff x="1380698" y="1691644"/>
            <a:chExt cx="6271390" cy="2015206"/>
          </a:xfrm>
        </p:grpSpPr>
        <p:pic>
          <p:nvPicPr>
            <p:cNvPr id="12" name="Picture 11">
              <a:extLst>
                <a:ext uri="{FF2B5EF4-FFF2-40B4-BE49-F238E27FC236}">
                  <a16:creationId xmlns:a16="http://schemas.microsoft.com/office/drawing/2014/main" id="{11874E44-159A-4343-AA1A-D31F7FAC7CA4}"/>
                </a:ext>
              </a:extLst>
            </p:cNvPr>
            <p:cNvPicPr>
              <a:picLocks noChangeAspect="1"/>
            </p:cNvPicPr>
            <p:nvPr/>
          </p:nvPicPr>
          <p:blipFill rotWithShape="1">
            <a:blip r:embed="rId5"/>
            <a:srcRect r="66500" b="52477"/>
            <a:stretch/>
          </p:blipFill>
          <p:spPr>
            <a:xfrm>
              <a:off x="1380698" y="1691644"/>
              <a:ext cx="3159217" cy="2015206"/>
            </a:xfrm>
            <a:prstGeom prst="rect">
              <a:avLst/>
            </a:prstGeom>
          </p:spPr>
        </p:pic>
        <p:pic>
          <p:nvPicPr>
            <p:cNvPr id="13" name="Picture 12">
              <a:extLst>
                <a:ext uri="{FF2B5EF4-FFF2-40B4-BE49-F238E27FC236}">
                  <a16:creationId xmlns:a16="http://schemas.microsoft.com/office/drawing/2014/main" id="{2CC5E960-F76E-BF44-A2E2-28146661C608}"/>
                </a:ext>
              </a:extLst>
            </p:cNvPr>
            <p:cNvPicPr>
              <a:picLocks noChangeAspect="1"/>
            </p:cNvPicPr>
            <p:nvPr/>
          </p:nvPicPr>
          <p:blipFill rotWithShape="1">
            <a:blip r:embed="rId5"/>
            <a:srcRect t="50000" r="66999" b="2477"/>
            <a:stretch/>
          </p:blipFill>
          <p:spPr>
            <a:xfrm>
              <a:off x="4539916" y="1691644"/>
              <a:ext cx="3112172" cy="2015206"/>
            </a:xfrm>
            <a:prstGeom prst="rect">
              <a:avLst/>
            </a:prstGeom>
          </p:spPr>
        </p:pic>
      </p:grpSp>
      <p:grpSp>
        <p:nvGrpSpPr>
          <p:cNvPr id="14" name="Group 13">
            <a:extLst>
              <a:ext uri="{FF2B5EF4-FFF2-40B4-BE49-F238E27FC236}">
                <a16:creationId xmlns:a16="http://schemas.microsoft.com/office/drawing/2014/main" id="{BDA36BC4-E1DD-D64F-9384-38E479190EE0}"/>
              </a:ext>
            </a:extLst>
          </p:cNvPr>
          <p:cNvGrpSpPr/>
          <p:nvPr/>
        </p:nvGrpSpPr>
        <p:grpSpPr>
          <a:xfrm>
            <a:off x="257896" y="3440300"/>
            <a:ext cx="3015343" cy="804489"/>
            <a:chOff x="838200" y="2150595"/>
            <a:chExt cx="10738892" cy="2865120"/>
          </a:xfrm>
        </p:grpSpPr>
        <p:pic>
          <p:nvPicPr>
            <p:cNvPr id="15" name="Picture 14">
              <a:extLst>
                <a:ext uri="{FF2B5EF4-FFF2-40B4-BE49-F238E27FC236}">
                  <a16:creationId xmlns:a16="http://schemas.microsoft.com/office/drawing/2014/main" id="{9EEEC20D-67F8-7A42-A5F8-FB1EFDC5CC97}"/>
                </a:ext>
              </a:extLst>
            </p:cNvPr>
            <p:cNvPicPr>
              <a:picLocks noChangeAspect="1"/>
            </p:cNvPicPr>
            <p:nvPr/>
          </p:nvPicPr>
          <p:blipFill>
            <a:blip r:embed="rId6"/>
            <a:stretch>
              <a:fillRect/>
            </a:stretch>
          </p:blipFill>
          <p:spPr>
            <a:xfrm>
              <a:off x="6319292" y="2150595"/>
              <a:ext cx="5257800" cy="2865120"/>
            </a:xfrm>
            <a:prstGeom prst="rect">
              <a:avLst/>
            </a:prstGeom>
          </p:spPr>
        </p:pic>
        <p:pic>
          <p:nvPicPr>
            <p:cNvPr id="16" name="Picture 15">
              <a:extLst>
                <a:ext uri="{FF2B5EF4-FFF2-40B4-BE49-F238E27FC236}">
                  <a16:creationId xmlns:a16="http://schemas.microsoft.com/office/drawing/2014/main" id="{4D25BA22-EA9E-D844-8A76-2ADA8772814C}"/>
                </a:ext>
              </a:extLst>
            </p:cNvPr>
            <p:cNvPicPr>
              <a:picLocks noChangeAspect="1"/>
            </p:cNvPicPr>
            <p:nvPr/>
          </p:nvPicPr>
          <p:blipFill>
            <a:blip r:embed="rId7"/>
            <a:stretch>
              <a:fillRect/>
            </a:stretch>
          </p:blipFill>
          <p:spPr>
            <a:xfrm>
              <a:off x="838200" y="2150595"/>
              <a:ext cx="5257800" cy="2865120"/>
            </a:xfrm>
            <a:prstGeom prst="rect">
              <a:avLst/>
            </a:prstGeom>
          </p:spPr>
        </p:pic>
      </p:grpSp>
      <p:grpSp>
        <p:nvGrpSpPr>
          <p:cNvPr id="6" name="Group 5">
            <a:extLst>
              <a:ext uri="{FF2B5EF4-FFF2-40B4-BE49-F238E27FC236}">
                <a16:creationId xmlns:a16="http://schemas.microsoft.com/office/drawing/2014/main" id="{E1579F7B-54DC-D742-ACF3-BF1C0C8F96E6}"/>
              </a:ext>
            </a:extLst>
          </p:cNvPr>
          <p:cNvGrpSpPr/>
          <p:nvPr/>
        </p:nvGrpSpPr>
        <p:grpSpPr>
          <a:xfrm>
            <a:off x="385482" y="5461217"/>
            <a:ext cx="2828360" cy="782515"/>
            <a:chOff x="425450" y="603250"/>
            <a:chExt cx="11391412" cy="3151632"/>
          </a:xfrm>
        </p:grpSpPr>
        <p:pic>
          <p:nvPicPr>
            <p:cNvPr id="17" name="Picture 16">
              <a:extLst>
                <a:ext uri="{FF2B5EF4-FFF2-40B4-BE49-F238E27FC236}">
                  <a16:creationId xmlns:a16="http://schemas.microsoft.com/office/drawing/2014/main" id="{2A6CF677-AB8E-DB4E-82D6-834612924FE0}"/>
                </a:ext>
              </a:extLst>
            </p:cNvPr>
            <p:cNvPicPr>
              <a:picLocks noChangeAspect="1"/>
            </p:cNvPicPr>
            <p:nvPr/>
          </p:nvPicPr>
          <p:blipFill>
            <a:blip r:embed="rId8"/>
            <a:stretch>
              <a:fillRect/>
            </a:stretch>
          </p:blipFill>
          <p:spPr>
            <a:xfrm>
              <a:off x="6400800" y="603250"/>
              <a:ext cx="5416062" cy="3151632"/>
            </a:xfrm>
            <a:prstGeom prst="rect">
              <a:avLst/>
            </a:prstGeom>
          </p:spPr>
        </p:pic>
        <p:pic>
          <p:nvPicPr>
            <p:cNvPr id="18" name="Picture 17">
              <a:extLst>
                <a:ext uri="{FF2B5EF4-FFF2-40B4-BE49-F238E27FC236}">
                  <a16:creationId xmlns:a16="http://schemas.microsoft.com/office/drawing/2014/main" id="{C3B9ED35-8EF7-D64F-8443-B3C9BC2BF59C}"/>
                </a:ext>
              </a:extLst>
            </p:cNvPr>
            <p:cNvPicPr>
              <a:picLocks noChangeAspect="1"/>
            </p:cNvPicPr>
            <p:nvPr/>
          </p:nvPicPr>
          <p:blipFill>
            <a:blip r:embed="rId9"/>
            <a:stretch>
              <a:fillRect/>
            </a:stretch>
          </p:blipFill>
          <p:spPr>
            <a:xfrm>
              <a:off x="425450" y="603250"/>
              <a:ext cx="5783580" cy="3151632"/>
            </a:xfrm>
            <a:prstGeom prst="rect">
              <a:avLst/>
            </a:prstGeom>
          </p:spPr>
        </p:pic>
      </p:grpSp>
      <p:sp>
        <p:nvSpPr>
          <p:cNvPr id="19" name="Content Placeholder 2">
            <a:extLst>
              <a:ext uri="{FF2B5EF4-FFF2-40B4-BE49-F238E27FC236}">
                <a16:creationId xmlns:a16="http://schemas.microsoft.com/office/drawing/2014/main" id="{E2F06DFA-94D6-D54C-B832-41746A5A4BB6}"/>
              </a:ext>
            </a:extLst>
          </p:cNvPr>
          <p:cNvSpPr txBox="1">
            <a:spLocks/>
          </p:cNvSpPr>
          <p:nvPr/>
        </p:nvSpPr>
        <p:spPr>
          <a:xfrm>
            <a:off x="3592285" y="5606790"/>
            <a:ext cx="8214231" cy="689291"/>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Aesthetics can be </a:t>
            </a:r>
            <a:r>
              <a:rPr lang="en-US" sz="2400" b="1" dirty="0"/>
              <a:t>mapped</a:t>
            </a:r>
            <a:r>
              <a:rPr lang="en-US" sz="2400" dirty="0"/>
              <a:t> to a variable or </a:t>
            </a:r>
            <a:r>
              <a:rPr lang="en-US" sz="2400" b="1" dirty="0"/>
              <a:t>set</a:t>
            </a:r>
            <a:r>
              <a:rPr lang="en-US" sz="2400" dirty="0"/>
              <a:t> to a constant value. </a:t>
            </a:r>
          </a:p>
        </p:txBody>
      </p:sp>
      <p:sp>
        <p:nvSpPr>
          <p:cNvPr id="20" name="Content Placeholder 2">
            <a:extLst>
              <a:ext uri="{FF2B5EF4-FFF2-40B4-BE49-F238E27FC236}">
                <a16:creationId xmlns:a16="http://schemas.microsoft.com/office/drawing/2014/main" id="{CA390970-3B2E-EB4F-974D-AB5B46CF6752}"/>
              </a:ext>
            </a:extLst>
          </p:cNvPr>
          <p:cNvSpPr txBox="1">
            <a:spLocks/>
          </p:cNvSpPr>
          <p:nvPr/>
        </p:nvSpPr>
        <p:spPr>
          <a:xfrm>
            <a:off x="3768503" y="2609515"/>
            <a:ext cx="8214231" cy="84348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2400" dirty="0"/>
              <a:t>1. A </a:t>
            </a:r>
            <a:r>
              <a:rPr lang="en-US" sz="2400" b="1" dirty="0"/>
              <a:t>tidy data frame</a:t>
            </a:r>
            <a:r>
              <a:rPr lang="en-US" sz="2400" dirty="0"/>
              <a:t>, in which each </a:t>
            </a:r>
            <a:r>
              <a:rPr lang="en-US" sz="2400" b="1" dirty="0">
                <a:solidFill>
                  <a:schemeClr val="accent2"/>
                </a:solidFill>
              </a:rPr>
              <a:t>variable</a:t>
            </a:r>
            <a:r>
              <a:rPr lang="en-US" sz="2400" dirty="0"/>
              <a:t> is in its own </a:t>
            </a:r>
            <a:r>
              <a:rPr lang="en-US" sz="2400" b="1" dirty="0">
                <a:solidFill>
                  <a:schemeClr val="accent2"/>
                </a:solidFill>
              </a:rPr>
              <a:t>column</a:t>
            </a:r>
            <a:r>
              <a:rPr lang="en-US" sz="2400" dirty="0"/>
              <a:t>, each </a:t>
            </a:r>
            <a:r>
              <a:rPr lang="en-US" sz="2400" b="1" dirty="0">
                <a:solidFill>
                  <a:srgbClr val="92D050"/>
                </a:solidFill>
              </a:rPr>
              <a:t>observation</a:t>
            </a:r>
            <a:r>
              <a:rPr lang="en-US" sz="2400" dirty="0"/>
              <a:t> is in its own </a:t>
            </a:r>
            <a:r>
              <a:rPr lang="en-US" sz="2400" b="1" dirty="0">
                <a:solidFill>
                  <a:srgbClr val="92D050"/>
                </a:solidFill>
              </a:rPr>
              <a:t>row</a:t>
            </a:r>
            <a:r>
              <a:rPr lang="en-US" sz="2400" dirty="0"/>
              <a:t>, each </a:t>
            </a:r>
            <a:r>
              <a:rPr lang="en-US" sz="2400" b="1" dirty="0">
                <a:solidFill>
                  <a:srgbClr val="FFC000"/>
                </a:solidFill>
              </a:rPr>
              <a:t>value</a:t>
            </a:r>
            <a:r>
              <a:rPr lang="en-US" sz="2400" b="1" dirty="0"/>
              <a:t> </a:t>
            </a:r>
            <a:r>
              <a:rPr lang="en-US" sz="2400" dirty="0"/>
              <a:t>is in its own </a:t>
            </a:r>
            <a:r>
              <a:rPr lang="en-US" sz="2400" b="1" dirty="0">
                <a:solidFill>
                  <a:srgbClr val="FFC000"/>
                </a:solidFill>
              </a:rPr>
              <a:t>cell</a:t>
            </a:r>
            <a:r>
              <a:rPr lang="en-US" sz="2400" dirty="0"/>
              <a:t>,</a:t>
            </a:r>
            <a:endParaRPr lang="en-US" sz="2400" dirty="0">
              <a:solidFill>
                <a:srgbClr val="FFC000"/>
              </a:solidFill>
            </a:endParaRPr>
          </a:p>
        </p:txBody>
      </p:sp>
      <p:sp>
        <p:nvSpPr>
          <p:cNvPr id="21" name="Content Placeholder 2">
            <a:extLst>
              <a:ext uri="{FF2B5EF4-FFF2-40B4-BE49-F238E27FC236}">
                <a16:creationId xmlns:a16="http://schemas.microsoft.com/office/drawing/2014/main" id="{7756C814-0D63-6645-B88E-415FA7035F49}"/>
              </a:ext>
            </a:extLst>
          </p:cNvPr>
          <p:cNvSpPr txBox="1">
            <a:spLocks/>
          </p:cNvSpPr>
          <p:nvPr/>
        </p:nvSpPr>
        <p:spPr>
          <a:xfrm>
            <a:off x="3768502" y="3578024"/>
            <a:ext cx="8214231" cy="80448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2. A </a:t>
            </a:r>
            <a:r>
              <a:rPr lang="en-US" sz="2400" b="1" dirty="0" err="1"/>
              <a:t>geom</a:t>
            </a:r>
            <a:r>
              <a:rPr lang="en-US" sz="2400" b="1" dirty="0"/>
              <a:t> function</a:t>
            </a:r>
            <a:r>
              <a:rPr lang="en-US" sz="2400" dirty="0"/>
              <a:t>, which tells R what kind of plot to make, and</a:t>
            </a:r>
            <a:endParaRPr lang="en-US" sz="2400" dirty="0">
              <a:solidFill>
                <a:srgbClr val="92D050"/>
              </a:solidFill>
            </a:endParaRPr>
          </a:p>
        </p:txBody>
      </p:sp>
      <p:sp>
        <p:nvSpPr>
          <p:cNvPr id="22" name="Content Placeholder 2">
            <a:extLst>
              <a:ext uri="{FF2B5EF4-FFF2-40B4-BE49-F238E27FC236}">
                <a16:creationId xmlns:a16="http://schemas.microsoft.com/office/drawing/2014/main" id="{7C4A4C1A-F9EC-7A40-8D1A-509D2006ECFD}"/>
              </a:ext>
            </a:extLst>
          </p:cNvPr>
          <p:cNvSpPr txBox="1">
            <a:spLocks/>
          </p:cNvSpPr>
          <p:nvPr/>
        </p:nvSpPr>
        <p:spPr>
          <a:xfrm>
            <a:off x="3768501" y="4528820"/>
            <a:ext cx="8214231" cy="109032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3. </a:t>
            </a:r>
            <a:r>
              <a:rPr lang="en-US" sz="2400" b="1" dirty="0"/>
              <a:t>Aesthetic mappings</a:t>
            </a:r>
            <a:r>
              <a:rPr lang="en-US" sz="2400" dirty="0"/>
              <a:t>, which tell R how to represent data as graphical markings on the plot.</a:t>
            </a:r>
          </a:p>
        </p:txBody>
      </p:sp>
    </p:spTree>
    <p:extLst>
      <p:ext uri="{BB962C8B-B14F-4D97-AF65-F5344CB8AC3E}">
        <p14:creationId xmlns:p14="http://schemas.microsoft.com/office/powerpoint/2010/main" val="323277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#1</a:t>
            </a:r>
          </a:p>
        </p:txBody>
      </p:sp>
      <p:sp>
        <p:nvSpPr>
          <p:cNvPr id="3" name="Text Placeholder 2"/>
          <p:cNvSpPr>
            <a:spLocks noGrp="1"/>
          </p:cNvSpPr>
          <p:nvPr>
            <p:ph type="body" sz="quarter" idx="13"/>
          </p:nvPr>
        </p:nvSpPr>
        <p:spPr/>
        <p:txBody>
          <a:bodyPr>
            <a:normAutofit fontScale="77500" lnSpcReduction="20000"/>
          </a:bodyPr>
          <a:lstStyle/>
          <a:p>
            <a:pPr marL="0" indent="0">
              <a:buNone/>
            </a:pPr>
            <a:r>
              <a:rPr lang="en-US" dirty="0"/>
              <a:t>Consider the </a:t>
            </a:r>
            <a:r>
              <a:rPr lang="en-US" sz="3900" dirty="0" err="1">
                <a:solidFill>
                  <a:schemeClr val="accent2"/>
                </a:solidFill>
                <a:latin typeface="Monaco" pitchFamily="2" charset="77"/>
              </a:rPr>
              <a:t>covid_testing</a:t>
            </a:r>
            <a:r>
              <a:rPr lang="en-US" dirty="0"/>
              <a:t> data frame. </a:t>
            </a:r>
          </a:p>
          <a:p>
            <a:pPr marL="0" indent="0">
              <a:buNone/>
            </a:pPr>
            <a:r>
              <a:rPr lang="en-US" dirty="0"/>
              <a:t>What do you think plot would look like in which: </a:t>
            </a:r>
          </a:p>
          <a:p>
            <a:pPr>
              <a:buFontTx/>
              <a:buChar char="-"/>
            </a:pPr>
            <a:r>
              <a:rPr lang="en-US" dirty="0"/>
              <a:t> the x-axis represents </a:t>
            </a:r>
            <a:r>
              <a:rPr lang="en-US" sz="3900" dirty="0" err="1">
                <a:solidFill>
                  <a:schemeClr val="accent2"/>
                </a:solidFill>
                <a:latin typeface="Monaco" pitchFamily="2" charset="77"/>
              </a:rPr>
              <a:t>pan_day</a:t>
            </a:r>
            <a:r>
              <a:rPr lang="en-US" dirty="0"/>
              <a:t> (day of the pandemic), and</a:t>
            </a:r>
          </a:p>
          <a:p>
            <a:pPr>
              <a:buFontTx/>
              <a:buChar char="-"/>
            </a:pPr>
            <a:r>
              <a:rPr lang="en-US" dirty="0"/>
              <a:t> the y-axis represents the number of tests that were performed on that day?</a:t>
            </a:r>
          </a:p>
          <a:p>
            <a:pPr marL="0" indent="0">
              <a:buNone/>
            </a:pPr>
            <a:endParaRPr lang="en-US" dirty="0"/>
          </a:p>
        </p:txBody>
      </p:sp>
    </p:spTree>
    <p:extLst>
      <p:ext uri="{BB962C8B-B14F-4D97-AF65-F5344CB8AC3E}">
        <p14:creationId xmlns:p14="http://schemas.microsoft.com/office/powerpoint/2010/main" val="3383457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a:t>What Else?</a:t>
            </a:r>
            <a:endParaRPr lang="en-US" sz="5400" dirty="0"/>
          </a:p>
        </p:txBody>
      </p:sp>
    </p:spTree>
    <p:extLst>
      <p:ext uri="{BB962C8B-B14F-4D97-AF65-F5344CB8AC3E}">
        <p14:creationId xmlns:p14="http://schemas.microsoft.com/office/powerpoint/2010/main" val="14168745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AF846-832D-C945-BE26-95C2AB01A2E2}"/>
              </a:ext>
            </a:extLst>
          </p:cNvPr>
          <p:cNvSpPr>
            <a:spLocks noGrp="1"/>
          </p:cNvSpPr>
          <p:nvPr>
            <p:ph type="title"/>
          </p:nvPr>
        </p:nvSpPr>
        <p:spPr/>
        <p:txBody>
          <a:bodyPr>
            <a:normAutofit fontScale="90000"/>
          </a:bodyPr>
          <a:lstStyle/>
          <a:p>
            <a:r>
              <a:rPr lang="en-US" dirty="0"/>
              <a:t>Manually saving plots</a:t>
            </a:r>
          </a:p>
        </p:txBody>
      </p:sp>
      <p:pic>
        <p:nvPicPr>
          <p:cNvPr id="11" name="Picture 10">
            <a:extLst>
              <a:ext uri="{FF2B5EF4-FFF2-40B4-BE49-F238E27FC236}">
                <a16:creationId xmlns:a16="http://schemas.microsoft.com/office/drawing/2014/main" id="{8274914E-4129-4546-AE0B-3AAB15A71898}"/>
              </a:ext>
            </a:extLst>
          </p:cNvPr>
          <p:cNvPicPr>
            <a:picLocks noChangeAspect="1"/>
          </p:cNvPicPr>
          <p:nvPr/>
        </p:nvPicPr>
        <p:blipFill>
          <a:blip r:embed="rId3"/>
          <a:stretch>
            <a:fillRect/>
          </a:stretch>
        </p:blipFill>
        <p:spPr>
          <a:xfrm>
            <a:off x="1803155" y="1766791"/>
            <a:ext cx="8585690" cy="5091209"/>
          </a:xfrm>
          <a:prstGeom prst="rect">
            <a:avLst/>
          </a:prstGeom>
        </p:spPr>
      </p:pic>
      <p:grpSp>
        <p:nvGrpSpPr>
          <p:cNvPr id="13" name="Group 12">
            <a:extLst>
              <a:ext uri="{FF2B5EF4-FFF2-40B4-BE49-F238E27FC236}">
                <a16:creationId xmlns:a16="http://schemas.microsoft.com/office/drawing/2014/main" id="{4B9D08A5-EB4E-4944-B75C-F940F269E9CF}"/>
              </a:ext>
            </a:extLst>
          </p:cNvPr>
          <p:cNvGrpSpPr/>
          <p:nvPr/>
        </p:nvGrpSpPr>
        <p:grpSpPr>
          <a:xfrm>
            <a:off x="7422948" y="2192929"/>
            <a:ext cx="3321252" cy="1508105"/>
            <a:chOff x="896764" y="1601320"/>
            <a:chExt cx="2365216" cy="1508105"/>
          </a:xfrm>
        </p:grpSpPr>
        <p:sp>
          <p:nvSpPr>
            <p:cNvPr id="14" name="Rounded Rectangular Callout 13">
              <a:extLst>
                <a:ext uri="{FF2B5EF4-FFF2-40B4-BE49-F238E27FC236}">
                  <a16:creationId xmlns:a16="http://schemas.microsoft.com/office/drawing/2014/main" id="{A26A9206-5427-DB4B-9C29-B5D321D23610}"/>
                </a:ext>
              </a:extLst>
            </p:cNvPr>
            <p:cNvSpPr/>
            <p:nvPr/>
          </p:nvSpPr>
          <p:spPr>
            <a:xfrm>
              <a:off x="896764" y="1732048"/>
              <a:ext cx="2365216" cy="1246648"/>
            </a:xfrm>
            <a:prstGeom prst="wedgeRoundRectCallout">
              <a:avLst>
                <a:gd name="adj1" fmla="val -42109"/>
                <a:gd name="adj2" fmla="val 11138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1EC5BBA-899D-5D45-BB44-9531E03A702A}"/>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b="1" dirty="0">
                  <a:solidFill>
                    <a:schemeClr val="bg1"/>
                  </a:solidFill>
                </a:rPr>
                <a:t>Plots</a:t>
              </a:r>
              <a:r>
                <a:rPr lang="en-US" sz="2800" dirty="0">
                  <a:solidFill>
                    <a:schemeClr val="bg1"/>
                  </a:solidFill>
                </a:rPr>
                <a:t> &gt; </a:t>
              </a:r>
              <a:r>
                <a:rPr lang="en-US" sz="2800" b="1" dirty="0">
                  <a:solidFill>
                    <a:schemeClr val="bg1"/>
                  </a:solidFill>
                </a:rPr>
                <a:t>Export</a:t>
              </a:r>
              <a:r>
                <a:rPr lang="en-US" sz="2800" dirty="0">
                  <a:solidFill>
                    <a:schemeClr val="bg1"/>
                  </a:solidFill>
                </a:rPr>
                <a:t> &gt; </a:t>
              </a:r>
              <a:r>
                <a:rPr lang="en-US" sz="2800" b="1" dirty="0">
                  <a:solidFill>
                    <a:schemeClr val="bg1"/>
                  </a:solidFill>
                </a:rPr>
                <a:t>Save as Image</a:t>
              </a:r>
              <a:r>
                <a:rPr lang="en-US" sz="2800" dirty="0">
                  <a:solidFill>
                    <a:schemeClr val="bg1"/>
                  </a:solidFill>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6" name="Group 15">
            <a:extLst>
              <a:ext uri="{FF2B5EF4-FFF2-40B4-BE49-F238E27FC236}">
                <a16:creationId xmlns:a16="http://schemas.microsoft.com/office/drawing/2014/main" id="{D473FB38-3BF3-6947-9F01-E0060618E8A5}"/>
              </a:ext>
            </a:extLst>
          </p:cNvPr>
          <p:cNvGrpSpPr/>
          <p:nvPr/>
        </p:nvGrpSpPr>
        <p:grpSpPr>
          <a:xfrm>
            <a:off x="427788" y="4312395"/>
            <a:ext cx="3321252" cy="1508105"/>
            <a:chOff x="896764" y="1601320"/>
            <a:chExt cx="2365216" cy="1508105"/>
          </a:xfrm>
        </p:grpSpPr>
        <p:sp>
          <p:nvSpPr>
            <p:cNvPr id="17" name="Rounded Rectangular Callout 16">
              <a:extLst>
                <a:ext uri="{FF2B5EF4-FFF2-40B4-BE49-F238E27FC236}">
                  <a16:creationId xmlns:a16="http://schemas.microsoft.com/office/drawing/2014/main" id="{8F229504-674D-1645-8140-46A48828615B}"/>
                </a:ext>
              </a:extLst>
            </p:cNvPr>
            <p:cNvSpPr/>
            <p:nvPr/>
          </p:nvSpPr>
          <p:spPr>
            <a:xfrm>
              <a:off x="896764" y="1732048"/>
              <a:ext cx="2365216" cy="1246648"/>
            </a:xfrm>
            <a:prstGeom prst="wedgeRoundRectCallout">
              <a:avLst>
                <a:gd name="adj1" fmla="val 45075"/>
                <a:gd name="adj2" fmla="val -10743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68B13BA-7B34-B047-93CB-D0EB4A138B5F}"/>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Right Click &gt; </a:t>
              </a:r>
            </a:p>
            <a:p>
              <a:pPr algn="ctr"/>
              <a:r>
                <a:rPr lang="en-US" sz="2800" b="1" dirty="0">
                  <a:solidFill>
                    <a:schemeClr val="bg1"/>
                  </a:solidFill>
                </a:rPr>
                <a:t>Save Image As…</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297301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Position adjustments</a:t>
            </a:r>
          </a:p>
          <a:p>
            <a:pPr algn="ctr"/>
            <a:r>
              <a:rPr lang="en-US" sz="3200" dirty="0"/>
              <a:t>How overlapping objects are arranged</a:t>
            </a:r>
          </a:p>
        </p:txBody>
      </p:sp>
      <p:pic>
        <p:nvPicPr>
          <p:cNvPr id="4" name="Picture 3">
            <a:extLst>
              <a:ext uri="{FF2B5EF4-FFF2-40B4-BE49-F238E27FC236}">
                <a16:creationId xmlns:a16="http://schemas.microsoft.com/office/drawing/2014/main" id="{47B98546-9968-7F4D-BDE5-5C9C573F6989}"/>
              </a:ext>
            </a:extLst>
          </p:cNvPr>
          <p:cNvPicPr>
            <a:picLocks noChangeAspect="1"/>
          </p:cNvPicPr>
          <p:nvPr/>
        </p:nvPicPr>
        <p:blipFill>
          <a:blip r:embed="rId3"/>
          <a:stretch>
            <a:fillRect/>
          </a:stretch>
        </p:blipFill>
        <p:spPr>
          <a:xfrm>
            <a:off x="1746250" y="1598652"/>
            <a:ext cx="8699500" cy="4584700"/>
          </a:xfrm>
          <a:prstGeom prst="rect">
            <a:avLst/>
          </a:prstGeom>
        </p:spPr>
      </p:pic>
    </p:spTree>
    <p:extLst>
      <p:ext uri="{BB962C8B-B14F-4D97-AF65-F5344CB8AC3E}">
        <p14:creationId xmlns:p14="http://schemas.microsoft.com/office/powerpoint/2010/main" val="13084559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6CA67E-F16D-0643-A162-369863999FCE}"/>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Themes</a:t>
            </a:r>
          </a:p>
          <a:p>
            <a:pPr algn="ctr"/>
            <a:r>
              <a:rPr lang="en-US" sz="3200" dirty="0"/>
              <a:t>Visual appearance of non-data elements</a:t>
            </a:r>
          </a:p>
        </p:txBody>
      </p:sp>
    </p:spTree>
    <p:extLst>
      <p:ext uri="{BB962C8B-B14F-4D97-AF65-F5344CB8AC3E}">
        <p14:creationId xmlns:p14="http://schemas.microsoft.com/office/powerpoint/2010/main" val="2718288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1D5BDD-F60B-BD47-A451-9B961100EFD6}"/>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Scales</a:t>
            </a:r>
          </a:p>
          <a:p>
            <a:pPr algn="ctr"/>
            <a:r>
              <a:rPr lang="en-US" sz="3200" dirty="0"/>
              <a:t>Customize color scales and other mappings</a:t>
            </a:r>
          </a:p>
        </p:txBody>
      </p:sp>
    </p:spTree>
    <p:extLst>
      <p:ext uri="{BB962C8B-B14F-4D97-AF65-F5344CB8AC3E}">
        <p14:creationId xmlns:p14="http://schemas.microsoft.com/office/powerpoint/2010/main" val="2764269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DB2F1A-4535-624E-A4A5-A1667CBD162E}"/>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Facets</a:t>
            </a:r>
          </a:p>
          <a:p>
            <a:pPr algn="ctr"/>
            <a:r>
              <a:rPr lang="en-US" sz="3200" dirty="0"/>
              <a:t>Subplots that display subsets of the data</a:t>
            </a:r>
          </a:p>
        </p:txBody>
      </p:sp>
    </p:spTree>
    <p:extLst>
      <p:ext uri="{BB962C8B-B14F-4D97-AF65-F5344CB8AC3E}">
        <p14:creationId xmlns:p14="http://schemas.microsoft.com/office/powerpoint/2010/main" val="42937702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D50349-51B2-9749-9A39-D89636D9E91D}"/>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Coordinate systems</a:t>
            </a:r>
          </a:p>
        </p:txBody>
      </p:sp>
    </p:spTree>
    <p:extLst>
      <p:ext uri="{BB962C8B-B14F-4D97-AF65-F5344CB8AC3E}">
        <p14:creationId xmlns:p14="http://schemas.microsoft.com/office/powerpoint/2010/main" val="6073014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0BB1E1-DE1C-784F-9C6C-539FBA270BD2}"/>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Titles and captions</a:t>
            </a:r>
          </a:p>
        </p:txBody>
      </p:sp>
    </p:spTree>
    <p:extLst>
      <p:ext uri="{BB962C8B-B14F-4D97-AF65-F5344CB8AC3E}">
        <p14:creationId xmlns:p14="http://schemas.microsoft.com/office/powerpoint/2010/main" val="20392787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BD019-AF6C-4E4A-9693-78707803C2BA}"/>
              </a:ext>
            </a:extLst>
          </p:cNvPr>
          <p:cNvGrpSpPr/>
          <p:nvPr/>
        </p:nvGrpSpPr>
        <p:grpSpPr>
          <a:xfrm>
            <a:off x="739591" y="1632854"/>
            <a:ext cx="9269828" cy="3706589"/>
            <a:chOff x="2080825" y="3162925"/>
            <a:chExt cx="8090002" cy="912434"/>
          </a:xfrm>
        </p:grpSpPr>
        <p:sp>
          <p:nvSpPr>
            <p:cNvPr id="5" name="Rectangle 4">
              <a:extLst>
                <a:ext uri="{FF2B5EF4-FFF2-40B4-BE49-F238E27FC236}">
                  <a16:creationId xmlns:a16="http://schemas.microsoft.com/office/drawing/2014/main" id="{DA68CC93-B427-D549-BE41-6F37DA873144}"/>
                </a:ext>
              </a:extLst>
            </p:cNvPr>
            <p:cNvSpPr/>
            <p:nvPr/>
          </p:nvSpPr>
          <p:spPr>
            <a:xfrm>
              <a:off x="2080825" y="3162925"/>
              <a:ext cx="8090002" cy="91243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B05E8A-0E9D-6746-80DA-3C32A131AB6F}"/>
                </a:ext>
              </a:extLst>
            </p:cNvPr>
            <p:cNvSpPr txBox="1"/>
            <p:nvPr/>
          </p:nvSpPr>
          <p:spPr>
            <a:xfrm>
              <a:off x="2080825" y="3235065"/>
              <a:ext cx="8090002" cy="765216"/>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err="1">
                  <a:solidFill>
                    <a:srgbClr val="92D050"/>
                  </a:solidFill>
                  <a:latin typeface="Monaco" charset="0"/>
                  <a:ea typeface="Monaco" charset="0"/>
                  <a:cs typeface="Monaco" charset="0"/>
                </a:rPr>
                <a:t>theme_function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a:t>
              </a:r>
            </a:p>
            <a:p>
              <a:r>
                <a:rPr lang="en-US" sz="2800" dirty="0">
                  <a:latin typeface="Monaco" charset="0"/>
                  <a:ea typeface="Monaco" charset="0"/>
                  <a:cs typeface="Monaco" charset="0"/>
                </a:rPr>
                <a:t>  </a:t>
              </a:r>
              <a:r>
                <a:rPr lang="en-US" sz="2800" dirty="0" err="1">
                  <a:solidFill>
                    <a:srgbClr val="92D050"/>
                  </a:solidFill>
                  <a:latin typeface="Monaco" charset="0"/>
                  <a:ea typeface="Monaco" charset="0"/>
                  <a:cs typeface="Monaco" charset="0"/>
                </a:rPr>
                <a:t>scale_function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err="1">
                  <a:solidFill>
                    <a:srgbClr val="92D050"/>
                  </a:solidFill>
                  <a:latin typeface="Monaco" charset="0"/>
                  <a:ea typeface="Monaco" charset="0"/>
                  <a:cs typeface="Monaco" charset="0"/>
                </a:rPr>
                <a:t>facet_function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err="1">
                  <a:solidFill>
                    <a:srgbClr val="92D050"/>
                  </a:solidFill>
                  <a:latin typeface="Monaco" charset="0"/>
                  <a:ea typeface="Monaco" charset="0"/>
                  <a:cs typeface="Monaco" charset="0"/>
                </a:rPr>
                <a:t>coordinate_function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a:solidFill>
                    <a:srgbClr val="92D050"/>
                  </a:solidFill>
                  <a:latin typeface="Monaco" charset="0"/>
                  <a:ea typeface="Monaco" charset="0"/>
                  <a:cs typeface="Monaco" charset="0"/>
                </a:rPr>
                <a:t>...</a:t>
              </a:r>
            </a:p>
          </p:txBody>
        </p:sp>
      </p:grpSp>
      <p:sp>
        <p:nvSpPr>
          <p:cNvPr id="9" name="TextBox 8">
            <a:extLst>
              <a:ext uri="{FF2B5EF4-FFF2-40B4-BE49-F238E27FC236}">
                <a16:creationId xmlns:a16="http://schemas.microsoft.com/office/drawing/2014/main" id="{1EF02AC4-CADE-6345-9259-A715D2B8C0B7}"/>
              </a:ext>
            </a:extLst>
          </p:cNvPr>
          <p:cNvSpPr txBox="1"/>
          <p:nvPr/>
        </p:nvSpPr>
        <p:spPr>
          <a:xfrm>
            <a:off x="10384975" y="2122711"/>
            <a:ext cx="1534886" cy="523220"/>
          </a:xfrm>
          <a:prstGeom prst="rect">
            <a:avLst/>
          </a:prstGeom>
          <a:noFill/>
        </p:spPr>
        <p:txBody>
          <a:bodyPr wrap="square" rtlCol="0">
            <a:spAutoFit/>
          </a:bodyPr>
          <a:lstStyle/>
          <a:p>
            <a:r>
              <a:rPr lang="en-US" sz="2800" dirty="0"/>
              <a:t>Required</a:t>
            </a:r>
          </a:p>
        </p:txBody>
      </p:sp>
      <p:sp>
        <p:nvSpPr>
          <p:cNvPr id="13" name="TextBox 12">
            <a:extLst>
              <a:ext uri="{FF2B5EF4-FFF2-40B4-BE49-F238E27FC236}">
                <a16:creationId xmlns:a16="http://schemas.microsoft.com/office/drawing/2014/main" id="{9B505D64-2609-4648-ADDB-39026DE9CF40}"/>
              </a:ext>
            </a:extLst>
          </p:cNvPr>
          <p:cNvSpPr txBox="1"/>
          <p:nvPr/>
        </p:nvSpPr>
        <p:spPr>
          <a:xfrm>
            <a:off x="10384975" y="3649082"/>
            <a:ext cx="1534886" cy="523220"/>
          </a:xfrm>
          <a:prstGeom prst="rect">
            <a:avLst/>
          </a:prstGeom>
          <a:noFill/>
        </p:spPr>
        <p:txBody>
          <a:bodyPr wrap="square" rtlCol="0">
            <a:spAutoFit/>
          </a:bodyPr>
          <a:lstStyle/>
          <a:p>
            <a:r>
              <a:rPr lang="en-US" sz="2800" dirty="0"/>
              <a:t>Optional</a:t>
            </a:r>
          </a:p>
        </p:txBody>
      </p:sp>
      <p:sp>
        <p:nvSpPr>
          <p:cNvPr id="16" name="Right Bracket 15">
            <a:extLst>
              <a:ext uri="{FF2B5EF4-FFF2-40B4-BE49-F238E27FC236}">
                <a16:creationId xmlns:a16="http://schemas.microsoft.com/office/drawing/2014/main" id="{E3A86563-9EC0-1047-9EC4-52022B7FD27C}"/>
              </a:ext>
            </a:extLst>
          </p:cNvPr>
          <p:cNvSpPr/>
          <p:nvPr/>
        </p:nvSpPr>
        <p:spPr>
          <a:xfrm>
            <a:off x="10009419" y="2955471"/>
            <a:ext cx="228599" cy="1910443"/>
          </a:xfrm>
          <a:prstGeom prst="rightBracket">
            <a:avLst/>
          </a:prstGeom>
          <a:ln w="9842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ket 16">
            <a:extLst>
              <a:ext uri="{FF2B5EF4-FFF2-40B4-BE49-F238E27FC236}">
                <a16:creationId xmlns:a16="http://schemas.microsoft.com/office/drawing/2014/main" id="{A1492CE5-FFC4-2244-A2A5-8AE4DE14E819}"/>
              </a:ext>
            </a:extLst>
          </p:cNvPr>
          <p:cNvSpPr/>
          <p:nvPr/>
        </p:nvSpPr>
        <p:spPr>
          <a:xfrm>
            <a:off x="10009419" y="1925909"/>
            <a:ext cx="220433" cy="923776"/>
          </a:xfrm>
          <a:prstGeom prst="rightBracket">
            <a:avLst/>
          </a:prstGeom>
          <a:ln w="9842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475529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03446" y="1161846"/>
            <a:ext cx="9985108" cy="7210714"/>
          </a:xfrm>
          <a:prstGeom prst="rect">
            <a:avLst/>
          </a:prstGeom>
        </p:spPr>
      </p:pic>
      <p:sp>
        <p:nvSpPr>
          <p:cNvPr id="3" name="Rectangle 2"/>
          <p:cNvSpPr/>
          <p:nvPr/>
        </p:nvSpPr>
        <p:spPr>
          <a:xfrm>
            <a:off x="1103445" y="1161846"/>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9049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3F7B0-5EAA-CC47-8F76-44FC69EB18D8}"/>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6084AEF4-C4D8-B141-8E82-FC394ABB2445}"/>
              </a:ext>
            </a:extLst>
          </p:cNvPr>
          <p:cNvSpPr>
            <a:spLocks noGrp="1"/>
          </p:cNvSpPr>
          <p:nvPr>
            <p:ph type="body" sz="quarter" idx="13"/>
          </p:nvPr>
        </p:nvSpPr>
        <p:spPr>
          <a:xfrm>
            <a:off x="1024128" y="4966335"/>
            <a:ext cx="9720072" cy="1126845"/>
          </a:xfrm>
        </p:spPr>
        <p:txBody>
          <a:bodyPr>
            <a:normAutofit fontScale="77500" lnSpcReduction="20000"/>
          </a:bodyPr>
          <a:lstStyle/>
          <a:p>
            <a:pPr algn="ctr"/>
            <a:r>
              <a:rPr lang="en-US" dirty="0"/>
              <a:t>What is the name of this kind of plot? </a:t>
            </a:r>
          </a:p>
          <a:p>
            <a:pPr algn="ctr"/>
            <a:r>
              <a:rPr lang="en-US" dirty="0"/>
              <a:t>Type the answer into the chat!</a:t>
            </a:r>
          </a:p>
        </p:txBody>
      </p:sp>
      <p:pic>
        <p:nvPicPr>
          <p:cNvPr id="4" name="Picture 3">
            <a:extLst>
              <a:ext uri="{FF2B5EF4-FFF2-40B4-BE49-F238E27FC236}">
                <a16:creationId xmlns:a16="http://schemas.microsoft.com/office/drawing/2014/main" id="{090ECD9C-0DC0-EB4E-99B2-32AA176701FE}"/>
              </a:ext>
            </a:extLst>
          </p:cNvPr>
          <p:cNvPicPr>
            <a:picLocks noChangeAspect="1"/>
          </p:cNvPicPr>
          <p:nvPr/>
        </p:nvPicPr>
        <p:blipFill rotWithShape="1">
          <a:blip r:embed="rId3"/>
          <a:srcRect l="5927"/>
          <a:stretch/>
        </p:blipFill>
        <p:spPr>
          <a:xfrm>
            <a:off x="4130040" y="1962207"/>
            <a:ext cx="3749040" cy="2753982"/>
          </a:xfrm>
          <a:prstGeom prst="rect">
            <a:avLst/>
          </a:prstGeom>
        </p:spPr>
      </p:pic>
    </p:spTree>
    <p:extLst>
      <p:ext uri="{BB962C8B-B14F-4D97-AF65-F5344CB8AC3E}">
        <p14:creationId xmlns:p14="http://schemas.microsoft.com/office/powerpoint/2010/main" val="34974890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AD374A-3FF9-C540-BF9E-84AD43687395}"/>
              </a:ext>
            </a:extLst>
          </p:cNvPr>
          <p:cNvPicPr>
            <a:picLocks noChangeAspect="1"/>
          </p:cNvPicPr>
          <p:nvPr/>
        </p:nvPicPr>
        <p:blipFill>
          <a:blip r:embed="rId3"/>
          <a:stretch>
            <a:fillRect/>
          </a:stretch>
        </p:blipFill>
        <p:spPr>
          <a:xfrm>
            <a:off x="3858794" y="549107"/>
            <a:ext cx="4474411" cy="4939671"/>
          </a:xfrm>
          <a:prstGeom prst="rect">
            <a:avLst/>
          </a:prstGeom>
          <a:ln w="12700">
            <a:solidFill>
              <a:schemeClr val="tx1"/>
            </a:solidFill>
          </a:ln>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56517DBE-B0AA-1941-9EA1-57E574D9C269}"/>
              </a:ext>
            </a:extLst>
          </p:cNvPr>
          <p:cNvSpPr txBox="1"/>
          <p:nvPr/>
        </p:nvSpPr>
        <p:spPr>
          <a:xfrm>
            <a:off x="2326105" y="5855368"/>
            <a:ext cx="7315201" cy="646331"/>
          </a:xfrm>
          <a:prstGeom prst="rect">
            <a:avLst/>
          </a:prstGeom>
          <a:noFill/>
        </p:spPr>
        <p:txBody>
          <a:bodyPr wrap="square" rtlCol="0">
            <a:spAutoFit/>
          </a:bodyPr>
          <a:lstStyle/>
          <a:p>
            <a:pPr algn="ctr"/>
            <a:r>
              <a:rPr lang="en-US" sz="3600" dirty="0">
                <a:hlinkClick r:id="rId4"/>
              </a:rPr>
              <a:t>https://serialmentor.com/dataviz</a:t>
            </a:r>
            <a:endParaRPr lang="en-US" sz="3600" dirty="0"/>
          </a:p>
        </p:txBody>
      </p:sp>
    </p:spTree>
    <p:extLst>
      <p:ext uri="{BB962C8B-B14F-4D97-AF65-F5344CB8AC3E}">
        <p14:creationId xmlns:p14="http://schemas.microsoft.com/office/powerpoint/2010/main" val="10273218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09BD86-ACD5-6D4D-98EF-5D0069ABE6F1}"/>
              </a:ext>
            </a:extLst>
          </p:cNvPr>
          <p:cNvPicPr>
            <a:picLocks noChangeAspect="1"/>
          </p:cNvPicPr>
          <p:nvPr/>
        </p:nvPicPr>
        <p:blipFill>
          <a:blip r:embed="rId3"/>
          <a:stretch>
            <a:fillRect/>
          </a:stretch>
        </p:blipFill>
        <p:spPr>
          <a:xfrm>
            <a:off x="1103444" y="1161845"/>
            <a:ext cx="9985109" cy="7470037"/>
          </a:xfrm>
          <a:prstGeom prst="rect">
            <a:avLst/>
          </a:prstGeom>
        </p:spPr>
      </p:pic>
      <p:sp>
        <p:nvSpPr>
          <p:cNvPr id="3" name="Rectangle 2"/>
          <p:cNvSpPr/>
          <p:nvPr/>
        </p:nvSpPr>
        <p:spPr>
          <a:xfrm>
            <a:off x="1103445" y="1161846"/>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66691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7930C6-2AA7-4D4A-BB1D-099F42C3954A}"/>
              </a:ext>
            </a:extLst>
          </p:cNvPr>
          <p:cNvPicPr>
            <a:picLocks noChangeAspect="1"/>
          </p:cNvPicPr>
          <p:nvPr/>
        </p:nvPicPr>
        <p:blipFill>
          <a:blip r:embed="rId3"/>
          <a:stretch>
            <a:fillRect/>
          </a:stretch>
        </p:blipFill>
        <p:spPr>
          <a:xfrm>
            <a:off x="5246164" y="2041071"/>
            <a:ext cx="5984692" cy="3739243"/>
          </a:xfrm>
          <a:prstGeom prst="rect">
            <a:avLst/>
          </a:prstGeom>
        </p:spPr>
      </p:pic>
      <p:grpSp>
        <p:nvGrpSpPr>
          <p:cNvPr id="6" name="Group 5">
            <a:extLst>
              <a:ext uri="{FF2B5EF4-FFF2-40B4-BE49-F238E27FC236}">
                <a16:creationId xmlns:a16="http://schemas.microsoft.com/office/drawing/2014/main" id="{DB687BD0-6D50-2546-BBB6-5C339F5B9516}"/>
              </a:ext>
            </a:extLst>
          </p:cNvPr>
          <p:cNvGrpSpPr/>
          <p:nvPr/>
        </p:nvGrpSpPr>
        <p:grpSpPr>
          <a:xfrm>
            <a:off x="1024128" y="1643120"/>
            <a:ext cx="3610941" cy="4629664"/>
            <a:chOff x="1163863" y="1811190"/>
            <a:chExt cx="2902591" cy="3721473"/>
          </a:xfrm>
        </p:grpSpPr>
        <p:pic>
          <p:nvPicPr>
            <p:cNvPr id="4" name="Picture 3">
              <a:extLst>
                <a:ext uri="{FF2B5EF4-FFF2-40B4-BE49-F238E27FC236}">
                  <a16:creationId xmlns:a16="http://schemas.microsoft.com/office/drawing/2014/main" id="{3CC54740-0AE9-AB47-BBB7-ED406A811D10}"/>
                </a:ext>
              </a:extLst>
            </p:cNvPr>
            <p:cNvPicPr>
              <a:picLocks noChangeAspect="1"/>
            </p:cNvPicPr>
            <p:nvPr/>
          </p:nvPicPr>
          <p:blipFill>
            <a:blip r:embed="rId4"/>
            <a:stretch>
              <a:fillRect/>
            </a:stretch>
          </p:blipFill>
          <p:spPr>
            <a:xfrm>
              <a:off x="1791872" y="3258081"/>
              <a:ext cx="2274582" cy="2274582"/>
            </a:xfrm>
            <a:prstGeom prst="rect">
              <a:avLst/>
            </a:prstGeom>
          </p:spPr>
        </p:pic>
        <p:pic>
          <p:nvPicPr>
            <p:cNvPr id="5" name="Picture 4">
              <a:extLst>
                <a:ext uri="{FF2B5EF4-FFF2-40B4-BE49-F238E27FC236}">
                  <a16:creationId xmlns:a16="http://schemas.microsoft.com/office/drawing/2014/main" id="{73FF99FF-3610-CC49-B8E2-9EDD295A6F0A}"/>
                </a:ext>
              </a:extLst>
            </p:cNvPr>
            <p:cNvPicPr>
              <a:picLocks noChangeAspect="1"/>
            </p:cNvPicPr>
            <p:nvPr/>
          </p:nvPicPr>
          <p:blipFill>
            <a:blip r:embed="rId5"/>
            <a:stretch>
              <a:fillRect/>
            </a:stretch>
          </p:blipFill>
          <p:spPr>
            <a:xfrm>
              <a:off x="1163863" y="1811190"/>
              <a:ext cx="1765300" cy="2044700"/>
            </a:xfrm>
            <a:prstGeom prst="rect">
              <a:avLst/>
            </a:prstGeom>
          </p:spPr>
        </p:pic>
      </p:grpSp>
      <p:sp>
        <p:nvSpPr>
          <p:cNvPr id="7" name="Title 6">
            <a:extLst>
              <a:ext uri="{FF2B5EF4-FFF2-40B4-BE49-F238E27FC236}">
                <a16:creationId xmlns:a16="http://schemas.microsoft.com/office/drawing/2014/main" id="{D827877E-D7D7-7043-A880-18C8DEAD3428}"/>
              </a:ext>
            </a:extLst>
          </p:cNvPr>
          <p:cNvSpPr>
            <a:spLocks noGrp="1"/>
          </p:cNvSpPr>
          <p:nvPr>
            <p:ph type="title"/>
          </p:nvPr>
        </p:nvSpPr>
        <p:spPr/>
        <p:txBody>
          <a:bodyPr>
            <a:normAutofit fontScale="90000"/>
          </a:bodyPr>
          <a:lstStyle/>
          <a:p>
            <a:r>
              <a:rPr lang="en-US" dirty="0"/>
              <a:t>A grammar for </a:t>
            </a:r>
            <a:r>
              <a:rPr lang="en-US" i="1" dirty="0"/>
              <a:t>tables</a:t>
            </a:r>
          </a:p>
        </p:txBody>
      </p:sp>
    </p:spTree>
    <p:extLst>
      <p:ext uri="{BB962C8B-B14F-4D97-AF65-F5344CB8AC3E}">
        <p14:creationId xmlns:p14="http://schemas.microsoft.com/office/powerpoint/2010/main" val="3907489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#3</a:t>
            </a:r>
          </a:p>
        </p:txBody>
      </p:sp>
      <p:sp>
        <p:nvSpPr>
          <p:cNvPr id="3" name="Text Placeholder 2"/>
          <p:cNvSpPr>
            <a:spLocks noGrp="1"/>
          </p:cNvSpPr>
          <p:nvPr>
            <p:ph type="body" sz="quarter" idx="13"/>
          </p:nvPr>
        </p:nvSpPr>
        <p:spPr>
          <a:xfrm>
            <a:off x="1024128" y="2238375"/>
            <a:ext cx="9720072" cy="1965135"/>
          </a:xfrm>
        </p:spPr>
        <p:txBody>
          <a:bodyPr>
            <a:normAutofit fontScale="77500" lnSpcReduction="20000"/>
          </a:bodyPr>
          <a:lstStyle/>
          <a:p>
            <a:pPr marL="0" indent="0">
              <a:buNone/>
            </a:pPr>
            <a:r>
              <a:rPr lang="en-US" dirty="0"/>
              <a:t>Type the following code in the RStudio console to make a graph.</a:t>
            </a:r>
          </a:p>
          <a:p>
            <a:pPr marL="0" indent="0">
              <a:buNone/>
            </a:pPr>
            <a:r>
              <a:rPr lang="en-US" dirty="0"/>
              <a:t>Pay attention to the spelling, capitalization, and parentheses!</a:t>
            </a:r>
          </a:p>
          <a:p>
            <a:pPr marL="0" indent="0">
              <a:buNone/>
            </a:pPr>
            <a:endParaRPr lang="en-US" dirty="0"/>
          </a:p>
          <a:p>
            <a:pPr marL="0" indent="0">
              <a:buNone/>
            </a:pPr>
            <a:endParaRPr lang="en-US" dirty="0"/>
          </a:p>
        </p:txBody>
      </p:sp>
      <p:grpSp>
        <p:nvGrpSpPr>
          <p:cNvPr id="4" name="Group 3">
            <a:extLst>
              <a:ext uri="{FF2B5EF4-FFF2-40B4-BE49-F238E27FC236}">
                <a16:creationId xmlns:a16="http://schemas.microsoft.com/office/drawing/2014/main" id="{3813AC5B-1162-7E4C-A3DA-77EA1D8F06E6}"/>
              </a:ext>
            </a:extLst>
          </p:cNvPr>
          <p:cNvGrpSpPr/>
          <p:nvPr/>
        </p:nvGrpSpPr>
        <p:grpSpPr>
          <a:xfrm>
            <a:off x="1024128" y="4307885"/>
            <a:ext cx="9856737" cy="932856"/>
            <a:chOff x="2080825" y="3162925"/>
            <a:chExt cx="8090002" cy="655320"/>
          </a:xfrm>
        </p:grpSpPr>
        <p:sp>
          <p:nvSpPr>
            <p:cNvPr id="5" name="Rectangle 4">
              <a:extLst>
                <a:ext uri="{FF2B5EF4-FFF2-40B4-BE49-F238E27FC236}">
                  <a16:creationId xmlns:a16="http://schemas.microsoft.com/office/drawing/2014/main" id="{BA21940D-4892-1347-8A0E-4D8676AD00A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D9956C-5083-4C49-B024-3499DC1CA1BC}"/>
                </a:ext>
              </a:extLst>
            </p:cNvPr>
            <p:cNvSpPr txBox="1"/>
            <p:nvPr/>
          </p:nvSpPr>
          <p:spPr>
            <a:xfrm>
              <a:off x="2080825" y="3235065"/>
              <a:ext cx="8090002" cy="497281"/>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a:t>
              </a:r>
              <a:r>
                <a:rPr lang="en-US" sz="2000" dirty="0" err="1">
                  <a:solidFill>
                    <a:schemeClr val="accent2"/>
                  </a:solidFill>
                  <a:latin typeface="Monaco" pitchFamily="2" charset="77"/>
                  <a:ea typeface="Menlo" panose="020B0609030804020204" pitchFamily="49" charset="0"/>
                  <a:cs typeface="Menlo" panose="020B0609030804020204" pitchFamily="49" charset="0"/>
                </a:rPr>
                <a:t>covid_testing</a:t>
              </a:r>
              <a:r>
                <a:rPr lang="en-US" sz="2000" dirty="0">
                  <a:solidFill>
                    <a:schemeClr val="accent2"/>
                  </a:solidFill>
                  <a:latin typeface="Monaco" pitchFamily="2" charset="77"/>
                  <a:ea typeface="Menlo" panose="020B0609030804020204" pitchFamily="49" charset="0"/>
                  <a:cs typeface="Menlo" panose="020B0609030804020204" pitchFamily="49" charset="0"/>
                </a:rPr>
                <a:t>)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geom_histogram</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pan_day</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spTree>
    <p:extLst>
      <p:ext uri="{BB962C8B-B14F-4D97-AF65-F5344CB8AC3E}">
        <p14:creationId xmlns:p14="http://schemas.microsoft.com/office/powerpoint/2010/main" val="3630045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751FEED-A03B-5D4A-AA9C-3F9AAE23C687}"/>
              </a:ext>
            </a:extLst>
          </p:cNvPr>
          <p:cNvPicPr>
            <a:picLocks noChangeAspect="1"/>
          </p:cNvPicPr>
          <p:nvPr/>
        </p:nvPicPr>
        <p:blipFill>
          <a:blip r:embed="rId3"/>
          <a:stretch>
            <a:fillRect/>
          </a:stretch>
        </p:blipFill>
        <p:spPr>
          <a:xfrm>
            <a:off x="1912190" y="698087"/>
            <a:ext cx="8763000" cy="4775200"/>
          </a:xfrm>
          <a:prstGeom prst="rect">
            <a:avLst/>
          </a:prstGeom>
        </p:spPr>
      </p:pic>
      <p:sp>
        <p:nvSpPr>
          <p:cNvPr id="6" name="Rectangle 5">
            <a:extLst>
              <a:ext uri="{FF2B5EF4-FFF2-40B4-BE49-F238E27FC236}">
                <a16:creationId xmlns:a16="http://schemas.microsoft.com/office/drawing/2014/main" id="{69FA2636-6AD8-8346-AF24-ACE29CC905A2}"/>
              </a:ext>
            </a:extLst>
          </p:cNvPr>
          <p:cNvSpPr/>
          <p:nvPr/>
        </p:nvSpPr>
        <p:spPr>
          <a:xfrm>
            <a:off x="1851660" y="295737"/>
            <a:ext cx="8871758" cy="526059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8E9412E7-073B-094B-81EF-A75167B71217}"/>
              </a:ext>
            </a:extLst>
          </p:cNvPr>
          <p:cNvGrpSpPr/>
          <p:nvPr/>
        </p:nvGrpSpPr>
        <p:grpSpPr>
          <a:xfrm>
            <a:off x="1365322" y="5595565"/>
            <a:ext cx="9856737" cy="932856"/>
            <a:chOff x="2080825" y="3162925"/>
            <a:chExt cx="8090002" cy="655320"/>
          </a:xfrm>
        </p:grpSpPr>
        <p:sp>
          <p:nvSpPr>
            <p:cNvPr id="8" name="Rectangle 7">
              <a:extLst>
                <a:ext uri="{FF2B5EF4-FFF2-40B4-BE49-F238E27FC236}">
                  <a16:creationId xmlns:a16="http://schemas.microsoft.com/office/drawing/2014/main" id="{0E37BB30-3967-2740-8DF0-E592AA429A5F}"/>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7C80E5-2F82-7748-81DF-5C8A58B1D68B}"/>
                </a:ext>
              </a:extLst>
            </p:cNvPr>
            <p:cNvSpPr txBox="1"/>
            <p:nvPr/>
          </p:nvSpPr>
          <p:spPr>
            <a:xfrm>
              <a:off x="2080825" y="3235065"/>
              <a:ext cx="8090002" cy="497281"/>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a:t>
              </a:r>
              <a:r>
                <a:rPr lang="en-US" sz="2000" dirty="0" err="1">
                  <a:solidFill>
                    <a:schemeClr val="accent2"/>
                  </a:solidFill>
                  <a:latin typeface="Monaco" pitchFamily="2" charset="77"/>
                  <a:ea typeface="Menlo" panose="020B0609030804020204" pitchFamily="49" charset="0"/>
                  <a:cs typeface="Menlo" panose="020B0609030804020204" pitchFamily="49" charset="0"/>
                </a:rPr>
                <a:t>covid_testing</a:t>
              </a:r>
              <a:r>
                <a:rPr lang="en-US" sz="2000" dirty="0">
                  <a:solidFill>
                    <a:schemeClr val="accent2"/>
                  </a:solidFill>
                  <a:latin typeface="Monaco" pitchFamily="2" charset="77"/>
                  <a:ea typeface="Menlo" panose="020B0609030804020204" pitchFamily="49" charset="0"/>
                  <a:cs typeface="Menlo" panose="020B0609030804020204" pitchFamily="49" charset="0"/>
                </a:rPr>
                <a:t>)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geom_histogram</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pan_day</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sp>
        <p:nvSpPr>
          <p:cNvPr id="11" name="TextBox 10">
            <a:extLst>
              <a:ext uri="{FF2B5EF4-FFF2-40B4-BE49-F238E27FC236}">
                <a16:creationId xmlns:a16="http://schemas.microsoft.com/office/drawing/2014/main" id="{60DE81FA-7876-3449-9AF2-6C2321DB9AB7}"/>
              </a:ext>
            </a:extLst>
          </p:cNvPr>
          <p:cNvSpPr txBox="1"/>
          <p:nvPr/>
        </p:nvSpPr>
        <p:spPr>
          <a:xfrm>
            <a:off x="1601376" y="734291"/>
            <a:ext cx="9384628" cy="3046988"/>
          </a:xfrm>
          <a:prstGeom prst="rect">
            <a:avLst/>
          </a:prstGeom>
          <a:noFill/>
        </p:spPr>
        <p:txBody>
          <a:bodyPr wrap="square" rtlCol="0">
            <a:spAutoFit/>
          </a:bodyPr>
          <a:lstStyle/>
          <a:p>
            <a:r>
              <a:rPr lang="en-US" sz="3200" dirty="0"/>
              <a:t>When you run this code, you will get what looks like an error but is actually just a message. </a:t>
            </a:r>
          </a:p>
          <a:p>
            <a:endParaRPr lang="en-US" sz="3200" dirty="0"/>
          </a:p>
          <a:p>
            <a:r>
              <a:rPr lang="en-US" sz="3200" dirty="0"/>
              <a:t>R lets you know that when you ask it to draw a histogram you should tell it how wide each bin should be, because this affects the granularity of the data displayed.</a:t>
            </a:r>
          </a:p>
        </p:txBody>
      </p:sp>
      <p:pic>
        <p:nvPicPr>
          <p:cNvPr id="4" name="Picture 3">
            <a:extLst>
              <a:ext uri="{FF2B5EF4-FFF2-40B4-BE49-F238E27FC236}">
                <a16:creationId xmlns:a16="http://schemas.microsoft.com/office/drawing/2014/main" id="{5BEC9C0C-9471-2741-9565-092CACF1F50C}"/>
              </a:ext>
            </a:extLst>
          </p:cNvPr>
          <p:cNvPicPr>
            <a:picLocks noChangeAspect="1"/>
          </p:cNvPicPr>
          <p:nvPr/>
        </p:nvPicPr>
        <p:blipFill>
          <a:blip r:embed="rId4"/>
          <a:stretch>
            <a:fillRect/>
          </a:stretch>
        </p:blipFill>
        <p:spPr>
          <a:xfrm>
            <a:off x="1107235" y="4238176"/>
            <a:ext cx="10360607" cy="347089"/>
          </a:xfrm>
          <a:prstGeom prst="rect">
            <a:avLst/>
          </a:prstGeom>
        </p:spPr>
      </p:pic>
    </p:spTree>
    <p:extLst>
      <p:ext uri="{BB962C8B-B14F-4D97-AF65-F5344CB8AC3E}">
        <p14:creationId xmlns:p14="http://schemas.microsoft.com/office/powerpoint/2010/main" val="58711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E9412E7-073B-094B-81EF-A75167B71217}"/>
              </a:ext>
            </a:extLst>
          </p:cNvPr>
          <p:cNvGrpSpPr/>
          <p:nvPr/>
        </p:nvGrpSpPr>
        <p:grpSpPr>
          <a:xfrm>
            <a:off x="1365322" y="5595565"/>
            <a:ext cx="9856737" cy="932856"/>
            <a:chOff x="2080825" y="3162925"/>
            <a:chExt cx="8090002" cy="655320"/>
          </a:xfrm>
        </p:grpSpPr>
        <p:sp>
          <p:nvSpPr>
            <p:cNvPr id="8" name="Rectangle 7">
              <a:extLst>
                <a:ext uri="{FF2B5EF4-FFF2-40B4-BE49-F238E27FC236}">
                  <a16:creationId xmlns:a16="http://schemas.microsoft.com/office/drawing/2014/main" id="{0E37BB30-3967-2740-8DF0-E592AA429A5F}"/>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7C80E5-2F82-7748-81DF-5C8A58B1D68B}"/>
                </a:ext>
              </a:extLst>
            </p:cNvPr>
            <p:cNvSpPr txBox="1"/>
            <p:nvPr/>
          </p:nvSpPr>
          <p:spPr>
            <a:xfrm>
              <a:off x="2080825" y="3235065"/>
              <a:ext cx="8090002" cy="497281"/>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a:t>
              </a:r>
              <a:r>
                <a:rPr lang="en-US" sz="2000" dirty="0" err="1">
                  <a:solidFill>
                    <a:schemeClr val="accent2"/>
                  </a:solidFill>
                  <a:latin typeface="Monaco" pitchFamily="2" charset="77"/>
                  <a:ea typeface="Menlo" panose="020B0609030804020204" pitchFamily="49" charset="0"/>
                  <a:cs typeface="Menlo" panose="020B0609030804020204" pitchFamily="49" charset="0"/>
                </a:rPr>
                <a:t>covid_testing</a:t>
              </a:r>
              <a:r>
                <a:rPr lang="en-US" sz="2000" dirty="0">
                  <a:solidFill>
                    <a:schemeClr val="accent2"/>
                  </a:solidFill>
                  <a:latin typeface="Monaco" pitchFamily="2" charset="77"/>
                  <a:ea typeface="Menlo" panose="020B0609030804020204" pitchFamily="49" charset="0"/>
                  <a:cs typeface="Menlo" panose="020B0609030804020204" pitchFamily="49" charset="0"/>
                </a:rPr>
                <a:t>)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geom_histogram</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pan_day</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pic>
        <p:nvPicPr>
          <p:cNvPr id="5" name="Picture 4">
            <a:extLst>
              <a:ext uri="{FF2B5EF4-FFF2-40B4-BE49-F238E27FC236}">
                <a16:creationId xmlns:a16="http://schemas.microsoft.com/office/drawing/2014/main" id="{C2D5855E-2267-6544-B884-2AE7B3E4A006}"/>
              </a:ext>
            </a:extLst>
          </p:cNvPr>
          <p:cNvPicPr>
            <a:picLocks noChangeAspect="1"/>
          </p:cNvPicPr>
          <p:nvPr/>
        </p:nvPicPr>
        <p:blipFill>
          <a:blip r:embed="rId3"/>
          <a:stretch>
            <a:fillRect/>
          </a:stretch>
        </p:blipFill>
        <p:spPr>
          <a:xfrm>
            <a:off x="1912190" y="698087"/>
            <a:ext cx="8763000" cy="4775200"/>
          </a:xfrm>
          <a:prstGeom prst="rect">
            <a:avLst/>
          </a:prstGeom>
        </p:spPr>
      </p:pic>
    </p:spTree>
    <p:extLst>
      <p:ext uri="{BB962C8B-B14F-4D97-AF65-F5344CB8AC3E}">
        <p14:creationId xmlns:p14="http://schemas.microsoft.com/office/powerpoint/2010/main" val="430324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5B018A-D7A0-344C-B0D4-20E17F660902}"/>
              </a:ext>
            </a:extLst>
          </p:cNvPr>
          <p:cNvPicPr>
            <a:picLocks noChangeAspect="1"/>
          </p:cNvPicPr>
          <p:nvPr/>
        </p:nvPicPr>
        <p:blipFill>
          <a:blip r:embed="rId3"/>
          <a:stretch>
            <a:fillRect/>
          </a:stretch>
        </p:blipFill>
        <p:spPr>
          <a:xfrm>
            <a:off x="3976407" y="1536799"/>
            <a:ext cx="4157300" cy="3925517"/>
          </a:xfrm>
          <a:prstGeom prst="rect">
            <a:avLst/>
          </a:prstGeom>
        </p:spPr>
      </p:pic>
    </p:spTree>
    <p:extLst>
      <p:ext uri="{BB962C8B-B14F-4D97-AF65-F5344CB8AC3E}">
        <p14:creationId xmlns:p14="http://schemas.microsoft.com/office/powerpoint/2010/main" val="123653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36C6CA5E-86D4-1A49-93B9-337F60D84B09}"/>
              </a:ext>
            </a:extLst>
          </p:cNvPr>
          <p:cNvGrpSpPr/>
          <p:nvPr/>
        </p:nvGrpSpPr>
        <p:grpSpPr>
          <a:xfrm>
            <a:off x="422524" y="3234724"/>
            <a:ext cx="11713370" cy="1203859"/>
            <a:chOff x="2080824" y="3162925"/>
            <a:chExt cx="8340726" cy="655320"/>
          </a:xfrm>
        </p:grpSpPr>
        <p:sp>
          <p:nvSpPr>
            <p:cNvPr id="37" name="Rectangle 36">
              <a:extLst>
                <a:ext uri="{FF2B5EF4-FFF2-40B4-BE49-F238E27FC236}">
                  <a16:creationId xmlns:a16="http://schemas.microsoft.com/office/drawing/2014/main" id="{8D92C0FF-CB1F-9A4E-B6EF-2EA254675007}"/>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6F33C217-C5E1-D143-9A12-E6479853C2EC}"/>
                </a:ext>
              </a:extLst>
            </p:cNvPr>
            <p:cNvSpPr txBox="1"/>
            <p:nvPr/>
          </p:nvSpPr>
          <p:spPr>
            <a:xfrm>
              <a:off x="2080824" y="3235065"/>
              <a:ext cx="8340726" cy="452353"/>
            </a:xfrm>
            <a:prstGeom prst="rect">
              <a:avLst/>
            </a:prstGeom>
            <a:noFill/>
          </p:spPr>
          <p:txBody>
            <a:bodyPr wrap="square" rtlCol="0">
              <a:spAutoFit/>
            </a:bodyPr>
            <a:lstStyle/>
            <a:p>
              <a:r>
                <a:rPr lang="en-US" sz="2400" dirty="0" err="1">
                  <a:latin typeface="Monaco" pitchFamily="2" charset="77"/>
                  <a:ea typeface="Menlo" panose="020B0609030804020204" pitchFamily="49" charset="0"/>
                  <a:cs typeface="Menlo" panose="020B0609030804020204" pitchFamily="49" charset="0"/>
                </a:rPr>
                <a:t>ggplot</a:t>
              </a:r>
              <a:r>
                <a:rPr lang="en-US" sz="2400" dirty="0">
                  <a:latin typeface="Monaco" pitchFamily="2" charset="77"/>
                  <a:ea typeface="Menlo" panose="020B0609030804020204" pitchFamily="49" charset="0"/>
                  <a:cs typeface="Menlo" panose="020B0609030804020204" pitchFamily="49" charset="0"/>
                </a:rPr>
                <a:t>(data = </a:t>
              </a:r>
              <a:r>
                <a:rPr lang="en-US" sz="2400" dirty="0" err="1">
                  <a:solidFill>
                    <a:schemeClr val="accent2"/>
                  </a:solidFill>
                  <a:latin typeface="Monaco" pitchFamily="2" charset="77"/>
                  <a:ea typeface="Menlo" panose="020B0609030804020204" pitchFamily="49" charset="0"/>
                  <a:cs typeface="Menlo" panose="020B0609030804020204" pitchFamily="49" charset="0"/>
                </a:rPr>
                <a:t>covid_testing</a:t>
              </a:r>
              <a:r>
                <a:rPr lang="en-US" sz="2400" dirty="0">
                  <a:latin typeface="Monaco" pitchFamily="2" charset="77"/>
                  <a:ea typeface="Menlo" panose="020B0609030804020204" pitchFamily="49" charset="0"/>
                  <a:cs typeface="Menlo" panose="020B0609030804020204" pitchFamily="49" charset="0"/>
                </a:rPr>
                <a:t>) +</a:t>
              </a:r>
              <a:r>
                <a:rPr lang="en-US" sz="2400" dirty="0">
                  <a:solidFill>
                    <a:schemeClr val="accent2"/>
                  </a:solidFill>
                  <a:latin typeface="Monaco" pitchFamily="2" charset="77"/>
                  <a:ea typeface="Menlo" panose="020B0609030804020204" pitchFamily="49" charset="0"/>
                  <a:cs typeface="Menlo" panose="020B0609030804020204" pitchFamily="49" charset="0"/>
                </a:rPr>
                <a:t> </a:t>
              </a:r>
            </a:p>
            <a:p>
              <a:r>
                <a:rPr lang="en-US" sz="2400" dirty="0">
                  <a:solidFill>
                    <a:schemeClr val="accent2"/>
                  </a:solidFill>
                  <a:latin typeface="Monaco" pitchFamily="2" charset="77"/>
                  <a:ea typeface="Menlo" panose="020B0609030804020204" pitchFamily="49" charset="0"/>
                  <a:cs typeface="Menlo" panose="020B0609030804020204" pitchFamily="49" charset="0"/>
                </a:rPr>
                <a:t>  </a:t>
              </a:r>
              <a:r>
                <a:rPr lang="en-US" sz="2400" dirty="0" err="1">
                  <a:solidFill>
                    <a:schemeClr val="accent2"/>
                  </a:solidFill>
                  <a:latin typeface="Monaco" pitchFamily="2" charset="77"/>
                  <a:ea typeface="Menlo" panose="020B0609030804020204" pitchFamily="49" charset="0"/>
                  <a:cs typeface="Menlo" panose="020B0609030804020204" pitchFamily="49" charset="0"/>
                </a:rPr>
                <a:t>geom_histogram</a:t>
              </a:r>
              <a:r>
                <a:rPr lang="en-US" sz="2400" dirty="0">
                  <a:latin typeface="Monaco" pitchFamily="2" charset="77"/>
                  <a:ea typeface="Menlo" panose="020B0609030804020204" pitchFamily="49" charset="0"/>
                  <a:cs typeface="Menlo" panose="020B0609030804020204" pitchFamily="49" charset="0"/>
                </a:rPr>
                <a:t>(mapping = </a:t>
              </a:r>
              <a:r>
                <a:rPr lang="en-US" sz="2400" dirty="0" err="1">
                  <a:latin typeface="Monaco" pitchFamily="2" charset="77"/>
                  <a:ea typeface="Menlo" panose="020B0609030804020204" pitchFamily="49" charset="0"/>
                  <a:cs typeface="Menlo" panose="020B0609030804020204" pitchFamily="49" charset="0"/>
                </a:rPr>
                <a:t>aes</a:t>
              </a:r>
              <a:r>
                <a:rPr lang="en-US" sz="2400" dirty="0">
                  <a:latin typeface="Monaco" pitchFamily="2" charset="77"/>
                  <a:ea typeface="Menlo" panose="020B0609030804020204" pitchFamily="49" charset="0"/>
                  <a:cs typeface="Menlo" panose="020B0609030804020204" pitchFamily="49" charset="0"/>
                </a:rPr>
                <a:t>(</a:t>
              </a:r>
              <a:r>
                <a:rPr lang="en-US" sz="2400" dirty="0">
                  <a:solidFill>
                    <a:schemeClr val="accent2"/>
                  </a:solidFill>
                  <a:latin typeface="Monaco" pitchFamily="2" charset="77"/>
                  <a:ea typeface="Menlo" panose="020B0609030804020204" pitchFamily="49" charset="0"/>
                  <a:cs typeface="Menlo" panose="020B0609030804020204" pitchFamily="49" charset="0"/>
                </a:rPr>
                <a:t>x = </a:t>
              </a:r>
              <a:r>
                <a:rPr lang="en-US" sz="2400" dirty="0" err="1">
                  <a:solidFill>
                    <a:schemeClr val="accent2"/>
                  </a:solidFill>
                  <a:latin typeface="Monaco" pitchFamily="2" charset="77"/>
                  <a:ea typeface="Menlo" panose="020B0609030804020204" pitchFamily="49" charset="0"/>
                  <a:cs typeface="Menlo" panose="020B0609030804020204" pitchFamily="49" charset="0"/>
                </a:rPr>
                <a:t>pan_day</a:t>
              </a:r>
              <a:r>
                <a:rPr lang="en-US" sz="2400" dirty="0">
                  <a:latin typeface="Monaco" pitchFamily="2" charset="77"/>
                  <a:ea typeface="Menlo" panose="020B0609030804020204" pitchFamily="49" charset="0"/>
                  <a:cs typeface="Menlo" panose="020B0609030804020204" pitchFamily="49" charset="0"/>
                </a:rPr>
                <a:t>))</a:t>
              </a:r>
            </a:p>
          </p:txBody>
        </p:sp>
      </p:grpSp>
      <p:pic>
        <p:nvPicPr>
          <p:cNvPr id="18" name="Picture 17"/>
          <p:cNvPicPr>
            <a:picLocks noChangeAspect="1"/>
          </p:cNvPicPr>
          <p:nvPr/>
        </p:nvPicPr>
        <p:blipFill>
          <a:blip r:embed="rId3"/>
          <a:stretch>
            <a:fillRect/>
          </a:stretch>
        </p:blipFill>
        <p:spPr>
          <a:xfrm>
            <a:off x="10939019" y="5629923"/>
            <a:ext cx="867253" cy="1006205"/>
          </a:xfrm>
          <a:prstGeom prst="rect">
            <a:avLst/>
          </a:prstGeom>
        </p:spPr>
      </p:pic>
      <p:sp>
        <p:nvSpPr>
          <p:cNvPr id="13" name="Rectangle 12"/>
          <p:cNvSpPr/>
          <p:nvPr/>
        </p:nvSpPr>
        <p:spPr>
          <a:xfrm>
            <a:off x="4528904" y="740977"/>
            <a:ext cx="3134191" cy="830997"/>
          </a:xfrm>
          <a:prstGeom prst="rect">
            <a:avLst/>
          </a:prstGeom>
        </p:spPr>
        <p:txBody>
          <a:bodyPr wrap="none">
            <a:spAutoFit/>
          </a:bodyPr>
          <a:lstStyle/>
          <a:p>
            <a:r>
              <a:rPr lang="en-US" sz="4800" dirty="0" err="1">
                <a:latin typeface="Monaco" charset="0"/>
                <a:ea typeface="Monaco" charset="0"/>
                <a:cs typeface="Monaco" charset="0"/>
              </a:rPr>
              <a:t>ggplot</a:t>
            </a:r>
            <a:r>
              <a:rPr lang="en-US" sz="4800" dirty="0">
                <a:latin typeface="Monaco" charset="0"/>
                <a:ea typeface="Monaco" charset="0"/>
                <a:cs typeface="Monaco" charset="0"/>
              </a:rPr>
              <a:t>()</a:t>
            </a:r>
            <a:endParaRPr lang="en-US" sz="4800" dirty="0"/>
          </a:p>
        </p:txBody>
      </p:sp>
      <p:grpSp>
        <p:nvGrpSpPr>
          <p:cNvPr id="5" name="Group 4"/>
          <p:cNvGrpSpPr/>
          <p:nvPr/>
        </p:nvGrpSpPr>
        <p:grpSpPr>
          <a:xfrm>
            <a:off x="3421229" y="1708386"/>
            <a:ext cx="2365216" cy="1246648"/>
            <a:chOff x="896764" y="1732048"/>
            <a:chExt cx="2365216" cy="1246648"/>
          </a:xfrm>
        </p:grpSpPr>
        <p:sp>
          <p:nvSpPr>
            <p:cNvPr id="29" name="Rounded Rectangular Callout 28"/>
            <p:cNvSpPr/>
            <p:nvPr/>
          </p:nvSpPr>
          <p:spPr>
            <a:xfrm>
              <a:off x="896764" y="1732048"/>
              <a:ext cx="2365216" cy="1246648"/>
            </a:xfrm>
            <a:prstGeom prst="wedgeRoundRectCallout">
              <a:avLst>
                <a:gd name="adj1" fmla="val -40759"/>
                <a:gd name="adj2" fmla="val 8811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TextBox 30"/>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7" name="Group 16"/>
          <p:cNvGrpSpPr/>
          <p:nvPr/>
        </p:nvGrpSpPr>
        <p:grpSpPr>
          <a:xfrm>
            <a:off x="6419934" y="1357667"/>
            <a:ext cx="2730760" cy="1938992"/>
            <a:chOff x="896764" y="1380787"/>
            <a:chExt cx="2365216" cy="1938992"/>
          </a:xfrm>
        </p:grpSpPr>
        <p:sp>
          <p:nvSpPr>
            <p:cNvPr id="19" name="Rounded Rectangular Callout 18"/>
            <p:cNvSpPr/>
            <p:nvPr/>
          </p:nvSpPr>
          <p:spPr>
            <a:xfrm>
              <a:off x="896764" y="1732048"/>
              <a:ext cx="2365216" cy="1246648"/>
            </a:xfrm>
            <a:prstGeom prst="wedgeRoundRectCallout">
              <a:avLst>
                <a:gd name="adj1" fmla="val -66324"/>
                <a:gd name="adj2" fmla="val 97801"/>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TextBox 19"/>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before new line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1" name="Group 20"/>
          <p:cNvGrpSpPr/>
          <p:nvPr/>
        </p:nvGrpSpPr>
        <p:grpSpPr>
          <a:xfrm>
            <a:off x="422524" y="4814991"/>
            <a:ext cx="2365216" cy="1246648"/>
            <a:chOff x="896764" y="1732048"/>
            <a:chExt cx="2365216" cy="1246648"/>
          </a:xfrm>
        </p:grpSpPr>
        <p:sp>
          <p:nvSpPr>
            <p:cNvPr id="23" name="Rounded Rectangular Callout 22"/>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plot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5" name="Group 24"/>
          <p:cNvGrpSpPr/>
          <p:nvPr/>
        </p:nvGrpSpPr>
        <p:grpSpPr>
          <a:xfrm>
            <a:off x="3421230" y="4679493"/>
            <a:ext cx="2546434" cy="1508105"/>
            <a:chOff x="896764" y="1596229"/>
            <a:chExt cx="2365216" cy="1508105"/>
          </a:xfrm>
        </p:grpSpPr>
        <p:sp>
          <p:nvSpPr>
            <p:cNvPr id="26" name="Rounded Rectangular Callout 25"/>
            <p:cNvSpPr/>
            <p:nvPr/>
          </p:nvSpPr>
          <p:spPr>
            <a:xfrm>
              <a:off x="896764" y="1732048"/>
              <a:ext cx="2365216" cy="1246648"/>
            </a:xfrm>
            <a:prstGeom prst="wedgeRoundRectCallout">
              <a:avLst>
                <a:gd name="adj1" fmla="val 12023"/>
                <a:gd name="adj2" fmla="val -10030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TextBox 26"/>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b="1" dirty="0" err="1">
                  <a:solidFill>
                    <a:schemeClr val="bg1"/>
                  </a:solidFill>
                  <a:latin typeface="Monaco" charset="0"/>
                  <a:ea typeface="Monaco" charset="0"/>
                  <a:cs typeface="Monaco" charset="0"/>
                </a:rPr>
                <a:t>aes</a:t>
              </a:r>
              <a:r>
                <a:rPr lang="en-US" sz="2400" b="1" dirty="0">
                  <a:solidFill>
                    <a:schemeClr val="bg1"/>
                  </a:solidFill>
                  <a:latin typeface="Monaco" charset="0"/>
                  <a:ea typeface="Monaco" charset="0"/>
                  <a:cs typeface="Monaco" charset="0"/>
                </a:rPr>
                <a:t>()</a:t>
              </a:r>
              <a:r>
                <a:rPr lang="en-US" sz="2800" dirty="0">
                  <a:solidFill>
                    <a:schemeClr val="bg1"/>
                  </a:solidFill>
                </a:rPr>
                <a:t> function</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8" name="Group 27"/>
          <p:cNvGrpSpPr/>
          <p:nvPr/>
        </p:nvGrpSpPr>
        <p:grpSpPr>
          <a:xfrm>
            <a:off x="6510510" y="4794467"/>
            <a:ext cx="2365216" cy="1246648"/>
            <a:chOff x="896764" y="1732048"/>
            <a:chExt cx="2365216" cy="1246648"/>
          </a:xfrm>
        </p:grpSpPr>
        <p:sp>
          <p:nvSpPr>
            <p:cNvPr id="30" name="Rounded Rectangular Callout 29"/>
            <p:cNvSpPr/>
            <p:nvPr/>
          </p:nvSpPr>
          <p:spPr>
            <a:xfrm>
              <a:off x="896764" y="1732048"/>
              <a:ext cx="2365216" cy="1246648"/>
            </a:xfrm>
            <a:prstGeom prst="wedgeRoundRectCallout">
              <a:avLst>
                <a:gd name="adj1" fmla="val -28669"/>
                <a:gd name="adj2" fmla="val -9246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TextBox 33"/>
            <p:cNvSpPr txBox="1"/>
            <p:nvPr/>
          </p:nvSpPr>
          <p:spPr>
            <a:xfrm>
              <a:off x="896764" y="1873228"/>
              <a:ext cx="2365216" cy="954107"/>
            </a:xfrm>
            <a:prstGeom prst="rect">
              <a:avLst/>
            </a:prstGeom>
            <a:noFill/>
          </p:spPr>
          <p:txBody>
            <a:bodyPr wrap="square" rtlCol="0" anchor="ctr">
              <a:spAutoFit/>
            </a:bodyPr>
            <a:lstStyle/>
            <a:p>
              <a:pPr algn="ctr"/>
              <a:r>
                <a:rPr lang="en-US" sz="2400" dirty="0">
                  <a:solidFill>
                    <a:schemeClr val="bg1"/>
                  </a:solidFill>
                  <a:latin typeface="Monaco" pitchFamily="2" charset="77"/>
                </a:rPr>
                <a:t>x</a:t>
              </a:r>
              <a:r>
                <a:rPr lang="en-US" sz="2800" dirty="0">
                  <a:solidFill>
                    <a:schemeClr val="bg1"/>
                  </a:solidFill>
                </a:rPr>
                <a:t> axis</a:t>
              </a:r>
            </a:p>
            <a:p>
              <a:pPr algn="ctr"/>
              <a:r>
                <a:rPr lang="en-US" sz="2800" dirty="0">
                  <a:solidFill>
                    <a:schemeClr val="bg1"/>
                  </a:solidFill>
                </a:rPr>
                <a:t>mapping</a:t>
              </a:r>
              <a:endParaRPr lang="en-US" dirty="0">
                <a:solidFill>
                  <a:schemeClr val="bg1"/>
                </a:solidFill>
              </a:endParaRPr>
            </a:p>
          </p:txBody>
        </p:sp>
      </p:grpSp>
      <p:grpSp>
        <p:nvGrpSpPr>
          <p:cNvPr id="32" name="Group 31"/>
          <p:cNvGrpSpPr/>
          <p:nvPr/>
        </p:nvGrpSpPr>
        <p:grpSpPr>
          <a:xfrm>
            <a:off x="422524" y="1572568"/>
            <a:ext cx="2365216" cy="1508105"/>
            <a:chOff x="896764" y="1596230"/>
            <a:chExt cx="2365216" cy="1508105"/>
          </a:xfrm>
        </p:grpSpPr>
        <p:sp>
          <p:nvSpPr>
            <p:cNvPr id="33" name="Rounded Rectangular Callout 32"/>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Always start with </a:t>
              </a:r>
              <a:r>
                <a:rPr lang="en-US" sz="2400" b="1" dirty="0" err="1">
                  <a:solidFill>
                    <a:schemeClr val="bg1"/>
                  </a:solidFill>
                  <a:latin typeface="Monaco" charset="0"/>
                  <a:ea typeface="Monaco" charset="0"/>
                  <a:cs typeface="Monaco" charset="0"/>
                </a:rPr>
                <a:t>ggplot</a:t>
              </a:r>
              <a:r>
                <a:rPr lang="en-US" sz="2400" b="1"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70882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RCDA MGH 2018 Template</Template>
  <TotalTime>10728</TotalTime>
  <Words>4341</Words>
  <Application>Microsoft Macintosh PowerPoint</Application>
  <PresentationFormat>Widescreen</PresentationFormat>
  <Paragraphs>396</Paragraphs>
  <Slides>42</Slides>
  <Notes>42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Calibri</vt:lpstr>
      <vt:lpstr>Monaco</vt:lpstr>
      <vt:lpstr>Tw Cen MT</vt:lpstr>
      <vt:lpstr>Tw Cen MT Condensed</vt:lpstr>
      <vt:lpstr>Wingdings 3</vt:lpstr>
      <vt:lpstr>Integral</vt:lpstr>
      <vt:lpstr>Visualize</vt:lpstr>
      <vt:lpstr>PowerPoint Presentation</vt:lpstr>
      <vt:lpstr>Your Turn #1</vt:lpstr>
      <vt:lpstr>Your Turn #2</vt:lpstr>
      <vt:lpstr>Your Turn #3</vt:lpstr>
      <vt:lpstr>PowerPoint Presentation</vt:lpstr>
      <vt:lpstr>PowerPoint Presentation</vt:lpstr>
      <vt:lpstr>PowerPoint Presentation</vt:lpstr>
      <vt:lpstr>PowerPoint Presentation</vt:lpstr>
      <vt:lpstr>To make any kind of graph:</vt:lpstr>
      <vt:lpstr>1. Pick a “Tidy” Data Frame</vt:lpstr>
      <vt:lpstr>PowerPoint Presentation</vt:lpstr>
      <vt:lpstr>2. Pick a “Geom” Function</vt:lpstr>
      <vt:lpstr>PowerPoint Presentation</vt:lpstr>
      <vt:lpstr>3. Write Aesthetic Mappings</vt:lpstr>
      <vt:lpstr>Your Turn 4</vt:lpstr>
      <vt:lpstr>Aesthetics</vt:lpstr>
      <vt:lpstr>To make any kind of graph:</vt:lpstr>
      <vt:lpstr>Your Turn 5</vt:lpstr>
      <vt:lpstr>Setting vs Mapping Aesthetics</vt:lpstr>
      <vt:lpstr>PowerPoint Presentation</vt:lpstr>
      <vt:lpstr>PowerPoint Presentation</vt:lpstr>
      <vt:lpstr>PowerPoint Presentation</vt:lpstr>
      <vt:lpstr>PowerPoint Presentation</vt:lpstr>
      <vt:lpstr>Geom Functions</vt:lpstr>
      <vt:lpstr>PowerPoint Presentation</vt:lpstr>
      <vt:lpstr>PowerPoint Presentation</vt:lpstr>
      <vt:lpstr>Your Turn 6</vt:lpstr>
      <vt:lpstr>PowerPoint Presentation</vt:lpstr>
      <vt:lpstr>What Else?</vt:lpstr>
      <vt:lpstr>Manually saving plots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grammar for tables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Kadauke, Stephan</cp:lastModifiedBy>
  <cp:revision>545</cp:revision>
  <cp:lastPrinted>2020-07-07T16:31:56Z</cp:lastPrinted>
  <dcterms:created xsi:type="dcterms:W3CDTF">2018-02-26T19:02:44Z</dcterms:created>
  <dcterms:modified xsi:type="dcterms:W3CDTF">2020-08-23T18:39:16Z</dcterms:modified>
</cp:coreProperties>
</file>